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Libre Baskerville" panose="02000000000000000000" pitchFamily="2" charset="0"/>
      <p:regular r:id="rId12"/>
    </p:embeddedFont>
    <p:embeddedFont>
      <p:font typeface="Open Sans" panose="020B0606030504020204" pitchFamily="34" charset="0"/>
      <p:regular r:id="rId13"/>
      <p:bold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95606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A9D59-5CCC-01EA-4FFD-8527AA9A9E4A}"/>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IN"/>
          </a:p>
        </p:txBody>
      </p:sp>
      <p:sp>
        <p:nvSpPr>
          <p:cNvPr id="3" name="Subtitle 2">
            <a:extLst>
              <a:ext uri="{FF2B5EF4-FFF2-40B4-BE49-F238E27FC236}">
                <a16:creationId xmlns:a16="http://schemas.microsoft.com/office/drawing/2014/main" id="{C1F24B7A-3AC1-FCCA-2981-DD7E56858E1A}"/>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3B43CAE-3114-970A-659A-DC3B2EFAE91E}"/>
              </a:ext>
            </a:extLst>
          </p:cNvPr>
          <p:cNvSpPr>
            <a:spLocks noGrp="1"/>
          </p:cNvSpPr>
          <p:nvPr>
            <p:ph type="dt" sz="half" idx="10"/>
          </p:nvPr>
        </p:nvSpPr>
        <p:spPr/>
        <p:txBody>
          <a:bodyPr/>
          <a:lstStyle/>
          <a:p>
            <a:fld id="{C2F6032D-1E7B-4D39-8945-82464817AA24}" type="datetimeFigureOut">
              <a:rPr lang="en-IN" smtClean="0"/>
              <a:t>04-04-2025</a:t>
            </a:fld>
            <a:endParaRPr lang="en-IN"/>
          </a:p>
        </p:txBody>
      </p:sp>
      <p:sp>
        <p:nvSpPr>
          <p:cNvPr id="5" name="Footer Placeholder 4">
            <a:extLst>
              <a:ext uri="{FF2B5EF4-FFF2-40B4-BE49-F238E27FC236}">
                <a16:creationId xmlns:a16="http://schemas.microsoft.com/office/drawing/2014/main" id="{FD852E10-8A39-B3E5-D31D-19AB710F3D2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317FF26-C910-C635-D8F4-E846E2676FB3}"/>
              </a:ext>
            </a:extLst>
          </p:cNvPr>
          <p:cNvSpPr>
            <a:spLocks noGrp="1"/>
          </p:cNvSpPr>
          <p:nvPr>
            <p:ph type="sldNum" sz="quarter" idx="12"/>
          </p:nvPr>
        </p:nvSpPr>
        <p:spPr/>
        <p:txBody>
          <a:bodyPr/>
          <a:lstStyle/>
          <a:p>
            <a:fld id="{EC613C8E-3E67-4117-B156-B82C904F6B34}" type="slidenum">
              <a:rPr lang="en-IN" smtClean="0"/>
              <a:t>‹#›</a:t>
            </a:fld>
            <a:endParaRPr lang="en-IN"/>
          </a:p>
        </p:txBody>
      </p:sp>
    </p:spTree>
    <p:extLst>
      <p:ext uri="{BB962C8B-B14F-4D97-AF65-F5344CB8AC3E}">
        <p14:creationId xmlns:p14="http://schemas.microsoft.com/office/powerpoint/2010/main" val="382547307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0A45E-9D5F-FED7-F262-025E9FEED82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8B1649D-DC66-DAF0-D361-A2589B037A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429A25-93D5-4BBD-FC11-58A2D6951C8E}"/>
              </a:ext>
            </a:extLst>
          </p:cNvPr>
          <p:cNvSpPr>
            <a:spLocks noGrp="1"/>
          </p:cNvSpPr>
          <p:nvPr>
            <p:ph type="dt" sz="half" idx="10"/>
          </p:nvPr>
        </p:nvSpPr>
        <p:spPr/>
        <p:txBody>
          <a:bodyPr/>
          <a:lstStyle/>
          <a:p>
            <a:fld id="{C2F6032D-1E7B-4D39-8945-82464817AA24}" type="datetimeFigureOut">
              <a:rPr lang="en-IN" smtClean="0"/>
              <a:t>04-04-2025</a:t>
            </a:fld>
            <a:endParaRPr lang="en-IN"/>
          </a:p>
        </p:txBody>
      </p:sp>
      <p:sp>
        <p:nvSpPr>
          <p:cNvPr id="5" name="Footer Placeholder 4">
            <a:extLst>
              <a:ext uri="{FF2B5EF4-FFF2-40B4-BE49-F238E27FC236}">
                <a16:creationId xmlns:a16="http://schemas.microsoft.com/office/drawing/2014/main" id="{F471C56D-68FC-C1D7-FD28-886FD96DCB0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9F13E3-1BBC-63C5-6753-037DB54B6268}"/>
              </a:ext>
            </a:extLst>
          </p:cNvPr>
          <p:cNvSpPr>
            <a:spLocks noGrp="1"/>
          </p:cNvSpPr>
          <p:nvPr>
            <p:ph type="sldNum" sz="quarter" idx="12"/>
          </p:nvPr>
        </p:nvSpPr>
        <p:spPr/>
        <p:txBody>
          <a:bodyPr/>
          <a:lstStyle/>
          <a:p>
            <a:fld id="{EC613C8E-3E67-4117-B156-B82C904F6B34}" type="slidenum">
              <a:rPr lang="en-IN" smtClean="0"/>
              <a:t>‹#›</a:t>
            </a:fld>
            <a:endParaRPr lang="en-IN"/>
          </a:p>
        </p:txBody>
      </p:sp>
    </p:spTree>
    <p:extLst>
      <p:ext uri="{BB962C8B-B14F-4D97-AF65-F5344CB8AC3E}">
        <p14:creationId xmlns:p14="http://schemas.microsoft.com/office/powerpoint/2010/main" val="273670074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DBB113-6AB5-421B-C51A-901C870B90B5}"/>
              </a:ext>
            </a:extLst>
          </p:cNvPr>
          <p:cNvSpPr>
            <a:spLocks noGrp="1"/>
          </p:cNvSpPr>
          <p:nvPr>
            <p:ph type="title" orient="vert"/>
          </p:nvPr>
        </p:nvSpPr>
        <p:spPr>
          <a:xfrm>
            <a:off x="10469880" y="438150"/>
            <a:ext cx="3154680" cy="6974206"/>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D185C60-5B42-7009-786B-613529B9B268}"/>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72D2E3-81D6-DFA5-FD33-9AA6C907ED2C}"/>
              </a:ext>
            </a:extLst>
          </p:cNvPr>
          <p:cNvSpPr>
            <a:spLocks noGrp="1"/>
          </p:cNvSpPr>
          <p:nvPr>
            <p:ph type="dt" sz="half" idx="10"/>
          </p:nvPr>
        </p:nvSpPr>
        <p:spPr/>
        <p:txBody>
          <a:bodyPr/>
          <a:lstStyle/>
          <a:p>
            <a:fld id="{C2F6032D-1E7B-4D39-8945-82464817AA24}" type="datetimeFigureOut">
              <a:rPr lang="en-IN" smtClean="0"/>
              <a:t>04-04-2025</a:t>
            </a:fld>
            <a:endParaRPr lang="en-IN"/>
          </a:p>
        </p:txBody>
      </p:sp>
      <p:sp>
        <p:nvSpPr>
          <p:cNvPr id="5" name="Footer Placeholder 4">
            <a:extLst>
              <a:ext uri="{FF2B5EF4-FFF2-40B4-BE49-F238E27FC236}">
                <a16:creationId xmlns:a16="http://schemas.microsoft.com/office/drawing/2014/main" id="{6E81E8D1-A602-E74E-5D54-FA94C821FD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30149CB-B29E-E0B0-C174-8D5C4E2C6D7E}"/>
              </a:ext>
            </a:extLst>
          </p:cNvPr>
          <p:cNvSpPr>
            <a:spLocks noGrp="1"/>
          </p:cNvSpPr>
          <p:nvPr>
            <p:ph type="sldNum" sz="quarter" idx="12"/>
          </p:nvPr>
        </p:nvSpPr>
        <p:spPr/>
        <p:txBody>
          <a:bodyPr/>
          <a:lstStyle/>
          <a:p>
            <a:fld id="{EC613C8E-3E67-4117-B156-B82C904F6B34}" type="slidenum">
              <a:rPr lang="en-IN" smtClean="0"/>
              <a:t>‹#›</a:t>
            </a:fld>
            <a:endParaRPr lang="en-IN"/>
          </a:p>
        </p:txBody>
      </p:sp>
    </p:spTree>
    <p:extLst>
      <p:ext uri="{BB962C8B-B14F-4D97-AF65-F5344CB8AC3E}">
        <p14:creationId xmlns:p14="http://schemas.microsoft.com/office/powerpoint/2010/main" val="325819765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14191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09403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53742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82912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72936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091752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19481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25601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02CE-2CFB-9228-DD49-303EC73C19D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8EA2FE7-A0F6-BE9F-585B-F632872CC9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022111C-B0BE-3425-FA7A-5C236D24DC62}"/>
              </a:ext>
            </a:extLst>
          </p:cNvPr>
          <p:cNvSpPr>
            <a:spLocks noGrp="1"/>
          </p:cNvSpPr>
          <p:nvPr>
            <p:ph type="dt" sz="half" idx="10"/>
          </p:nvPr>
        </p:nvSpPr>
        <p:spPr/>
        <p:txBody>
          <a:bodyPr/>
          <a:lstStyle/>
          <a:p>
            <a:fld id="{C2F6032D-1E7B-4D39-8945-82464817AA24}" type="datetimeFigureOut">
              <a:rPr lang="en-IN" smtClean="0"/>
              <a:t>04-04-2025</a:t>
            </a:fld>
            <a:endParaRPr lang="en-IN"/>
          </a:p>
        </p:txBody>
      </p:sp>
      <p:sp>
        <p:nvSpPr>
          <p:cNvPr id="5" name="Footer Placeholder 4">
            <a:extLst>
              <a:ext uri="{FF2B5EF4-FFF2-40B4-BE49-F238E27FC236}">
                <a16:creationId xmlns:a16="http://schemas.microsoft.com/office/drawing/2014/main" id="{B403029B-B0B1-BF09-07DA-01F452AFA1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7C85197-D261-323A-10DB-903D284BF9E1}"/>
              </a:ext>
            </a:extLst>
          </p:cNvPr>
          <p:cNvSpPr>
            <a:spLocks noGrp="1"/>
          </p:cNvSpPr>
          <p:nvPr>
            <p:ph type="sldNum" sz="quarter" idx="12"/>
          </p:nvPr>
        </p:nvSpPr>
        <p:spPr/>
        <p:txBody>
          <a:bodyPr/>
          <a:lstStyle/>
          <a:p>
            <a:fld id="{EC613C8E-3E67-4117-B156-B82C904F6B34}" type="slidenum">
              <a:rPr lang="en-IN" smtClean="0"/>
              <a:t>‹#›</a:t>
            </a:fld>
            <a:endParaRPr lang="en-IN"/>
          </a:p>
        </p:txBody>
      </p:sp>
    </p:spTree>
    <p:extLst>
      <p:ext uri="{BB962C8B-B14F-4D97-AF65-F5344CB8AC3E}">
        <p14:creationId xmlns:p14="http://schemas.microsoft.com/office/powerpoint/2010/main" val="140381178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3EC6D-2A4A-62E1-88BA-1E68A5DB77B4}"/>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C9FA7D0-7516-A32F-D236-FB0004CF566F}"/>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C1E246-1CEC-CBCE-BB75-B3DEC2370518}"/>
              </a:ext>
            </a:extLst>
          </p:cNvPr>
          <p:cNvSpPr>
            <a:spLocks noGrp="1"/>
          </p:cNvSpPr>
          <p:nvPr>
            <p:ph type="dt" sz="half" idx="10"/>
          </p:nvPr>
        </p:nvSpPr>
        <p:spPr/>
        <p:txBody>
          <a:bodyPr/>
          <a:lstStyle/>
          <a:p>
            <a:fld id="{C2F6032D-1E7B-4D39-8945-82464817AA24}" type="datetimeFigureOut">
              <a:rPr lang="en-IN" smtClean="0"/>
              <a:t>04-04-2025</a:t>
            </a:fld>
            <a:endParaRPr lang="en-IN"/>
          </a:p>
        </p:txBody>
      </p:sp>
      <p:sp>
        <p:nvSpPr>
          <p:cNvPr id="5" name="Footer Placeholder 4">
            <a:extLst>
              <a:ext uri="{FF2B5EF4-FFF2-40B4-BE49-F238E27FC236}">
                <a16:creationId xmlns:a16="http://schemas.microsoft.com/office/drawing/2014/main" id="{D7DF95AF-2683-793F-C9F0-FBFB697354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C30CF0-050B-BAE5-1CB4-F091C1A820BC}"/>
              </a:ext>
            </a:extLst>
          </p:cNvPr>
          <p:cNvSpPr>
            <a:spLocks noGrp="1"/>
          </p:cNvSpPr>
          <p:nvPr>
            <p:ph type="sldNum" sz="quarter" idx="12"/>
          </p:nvPr>
        </p:nvSpPr>
        <p:spPr/>
        <p:txBody>
          <a:bodyPr/>
          <a:lstStyle/>
          <a:p>
            <a:fld id="{EC613C8E-3E67-4117-B156-B82C904F6B34}" type="slidenum">
              <a:rPr lang="en-IN" smtClean="0"/>
              <a:t>‹#›</a:t>
            </a:fld>
            <a:endParaRPr lang="en-IN"/>
          </a:p>
        </p:txBody>
      </p:sp>
    </p:spTree>
    <p:extLst>
      <p:ext uri="{BB962C8B-B14F-4D97-AF65-F5344CB8AC3E}">
        <p14:creationId xmlns:p14="http://schemas.microsoft.com/office/powerpoint/2010/main" val="313188780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6B480-D764-B2B3-9AA0-87D8E1A98C9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5E2A3E0-939D-1913-1E70-8DD8828AD361}"/>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F4A59AF-6CD2-1F0D-8F67-02A1C74800B1}"/>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2EDDF81-9771-F03E-E364-9A948E748EFA}"/>
              </a:ext>
            </a:extLst>
          </p:cNvPr>
          <p:cNvSpPr>
            <a:spLocks noGrp="1"/>
          </p:cNvSpPr>
          <p:nvPr>
            <p:ph type="dt" sz="half" idx="10"/>
          </p:nvPr>
        </p:nvSpPr>
        <p:spPr/>
        <p:txBody>
          <a:bodyPr/>
          <a:lstStyle/>
          <a:p>
            <a:fld id="{C2F6032D-1E7B-4D39-8945-82464817AA24}" type="datetimeFigureOut">
              <a:rPr lang="en-IN" smtClean="0"/>
              <a:t>04-04-2025</a:t>
            </a:fld>
            <a:endParaRPr lang="en-IN"/>
          </a:p>
        </p:txBody>
      </p:sp>
      <p:sp>
        <p:nvSpPr>
          <p:cNvPr id="6" name="Footer Placeholder 5">
            <a:extLst>
              <a:ext uri="{FF2B5EF4-FFF2-40B4-BE49-F238E27FC236}">
                <a16:creationId xmlns:a16="http://schemas.microsoft.com/office/drawing/2014/main" id="{0EF73812-4B05-82DA-B6F4-1A5DFA11590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3D2913-D427-7537-4E26-201084E2DD48}"/>
              </a:ext>
            </a:extLst>
          </p:cNvPr>
          <p:cNvSpPr>
            <a:spLocks noGrp="1"/>
          </p:cNvSpPr>
          <p:nvPr>
            <p:ph type="sldNum" sz="quarter" idx="12"/>
          </p:nvPr>
        </p:nvSpPr>
        <p:spPr/>
        <p:txBody>
          <a:bodyPr/>
          <a:lstStyle/>
          <a:p>
            <a:fld id="{EC613C8E-3E67-4117-B156-B82C904F6B34}" type="slidenum">
              <a:rPr lang="en-IN" smtClean="0"/>
              <a:t>‹#›</a:t>
            </a:fld>
            <a:endParaRPr lang="en-IN"/>
          </a:p>
        </p:txBody>
      </p:sp>
    </p:spTree>
    <p:extLst>
      <p:ext uri="{BB962C8B-B14F-4D97-AF65-F5344CB8AC3E}">
        <p14:creationId xmlns:p14="http://schemas.microsoft.com/office/powerpoint/2010/main" val="429315827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D75BA-7458-54BA-8456-A205A97D7CCC}"/>
              </a:ext>
            </a:extLst>
          </p:cNvPr>
          <p:cNvSpPr>
            <a:spLocks noGrp="1"/>
          </p:cNvSpPr>
          <p:nvPr>
            <p:ph type="title"/>
          </p:nvPr>
        </p:nvSpPr>
        <p:spPr>
          <a:xfrm>
            <a:off x="1007746" y="438150"/>
            <a:ext cx="12618720" cy="1590676"/>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9F78578-EC26-DC3F-2582-21C62B9811A8}"/>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20610786-96A2-1B63-9F7F-C395F96CC2D2}"/>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B24CA52-FF7D-6BF0-38FC-4707667036C4}"/>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A7CC6793-A49F-A9A9-D245-FCF7F3EC712C}"/>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B494201-90A7-BC3B-5232-A35AE8FF48B9}"/>
              </a:ext>
            </a:extLst>
          </p:cNvPr>
          <p:cNvSpPr>
            <a:spLocks noGrp="1"/>
          </p:cNvSpPr>
          <p:nvPr>
            <p:ph type="dt" sz="half" idx="10"/>
          </p:nvPr>
        </p:nvSpPr>
        <p:spPr/>
        <p:txBody>
          <a:bodyPr/>
          <a:lstStyle/>
          <a:p>
            <a:fld id="{C2F6032D-1E7B-4D39-8945-82464817AA24}" type="datetimeFigureOut">
              <a:rPr lang="en-IN" smtClean="0"/>
              <a:t>04-04-2025</a:t>
            </a:fld>
            <a:endParaRPr lang="en-IN"/>
          </a:p>
        </p:txBody>
      </p:sp>
      <p:sp>
        <p:nvSpPr>
          <p:cNvPr id="8" name="Footer Placeholder 7">
            <a:extLst>
              <a:ext uri="{FF2B5EF4-FFF2-40B4-BE49-F238E27FC236}">
                <a16:creationId xmlns:a16="http://schemas.microsoft.com/office/drawing/2014/main" id="{9F07743D-C7F4-B7A6-5D4D-C9D84403799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61C1A1C-D4F0-8E20-E847-65D3E27019AA}"/>
              </a:ext>
            </a:extLst>
          </p:cNvPr>
          <p:cNvSpPr>
            <a:spLocks noGrp="1"/>
          </p:cNvSpPr>
          <p:nvPr>
            <p:ph type="sldNum" sz="quarter" idx="12"/>
          </p:nvPr>
        </p:nvSpPr>
        <p:spPr/>
        <p:txBody>
          <a:bodyPr/>
          <a:lstStyle/>
          <a:p>
            <a:fld id="{EC613C8E-3E67-4117-B156-B82C904F6B34}" type="slidenum">
              <a:rPr lang="en-IN" smtClean="0"/>
              <a:t>‹#›</a:t>
            </a:fld>
            <a:endParaRPr lang="en-IN"/>
          </a:p>
        </p:txBody>
      </p:sp>
    </p:spTree>
    <p:extLst>
      <p:ext uri="{BB962C8B-B14F-4D97-AF65-F5344CB8AC3E}">
        <p14:creationId xmlns:p14="http://schemas.microsoft.com/office/powerpoint/2010/main" val="204470804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4AA12-8784-5AD3-A9CA-779D117A895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80F47E9-58A3-8713-90E8-6F609AE5FCFD}"/>
              </a:ext>
            </a:extLst>
          </p:cNvPr>
          <p:cNvSpPr>
            <a:spLocks noGrp="1"/>
          </p:cNvSpPr>
          <p:nvPr>
            <p:ph type="dt" sz="half" idx="10"/>
          </p:nvPr>
        </p:nvSpPr>
        <p:spPr/>
        <p:txBody>
          <a:bodyPr/>
          <a:lstStyle/>
          <a:p>
            <a:fld id="{C2F6032D-1E7B-4D39-8945-82464817AA24}" type="datetimeFigureOut">
              <a:rPr lang="en-IN" smtClean="0"/>
              <a:t>04-04-2025</a:t>
            </a:fld>
            <a:endParaRPr lang="en-IN"/>
          </a:p>
        </p:txBody>
      </p:sp>
      <p:sp>
        <p:nvSpPr>
          <p:cNvPr id="4" name="Footer Placeholder 3">
            <a:extLst>
              <a:ext uri="{FF2B5EF4-FFF2-40B4-BE49-F238E27FC236}">
                <a16:creationId xmlns:a16="http://schemas.microsoft.com/office/drawing/2014/main" id="{90572F3D-C2B3-389B-06B6-BFC86B6EF82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CE608B8-E149-C2FD-9881-B20973050B21}"/>
              </a:ext>
            </a:extLst>
          </p:cNvPr>
          <p:cNvSpPr>
            <a:spLocks noGrp="1"/>
          </p:cNvSpPr>
          <p:nvPr>
            <p:ph type="sldNum" sz="quarter" idx="12"/>
          </p:nvPr>
        </p:nvSpPr>
        <p:spPr/>
        <p:txBody>
          <a:bodyPr/>
          <a:lstStyle/>
          <a:p>
            <a:fld id="{EC613C8E-3E67-4117-B156-B82C904F6B34}" type="slidenum">
              <a:rPr lang="en-IN" smtClean="0"/>
              <a:t>‹#›</a:t>
            </a:fld>
            <a:endParaRPr lang="en-IN"/>
          </a:p>
        </p:txBody>
      </p:sp>
    </p:spTree>
    <p:extLst>
      <p:ext uri="{BB962C8B-B14F-4D97-AF65-F5344CB8AC3E}">
        <p14:creationId xmlns:p14="http://schemas.microsoft.com/office/powerpoint/2010/main" val="107696911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B4AB7C-DAE1-4601-D080-3146CB49214F}"/>
              </a:ext>
            </a:extLst>
          </p:cNvPr>
          <p:cNvSpPr>
            <a:spLocks noGrp="1"/>
          </p:cNvSpPr>
          <p:nvPr>
            <p:ph type="dt" sz="half" idx="10"/>
          </p:nvPr>
        </p:nvSpPr>
        <p:spPr/>
        <p:txBody>
          <a:bodyPr/>
          <a:lstStyle/>
          <a:p>
            <a:fld id="{C2F6032D-1E7B-4D39-8945-82464817AA24}" type="datetimeFigureOut">
              <a:rPr lang="en-IN" smtClean="0"/>
              <a:t>04-04-2025</a:t>
            </a:fld>
            <a:endParaRPr lang="en-IN"/>
          </a:p>
        </p:txBody>
      </p:sp>
      <p:sp>
        <p:nvSpPr>
          <p:cNvPr id="3" name="Footer Placeholder 2">
            <a:extLst>
              <a:ext uri="{FF2B5EF4-FFF2-40B4-BE49-F238E27FC236}">
                <a16:creationId xmlns:a16="http://schemas.microsoft.com/office/drawing/2014/main" id="{992762E3-AD6B-A00D-B9FF-081540FF246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42C54FA-9A53-8F87-628D-ECEC94B562FE}"/>
              </a:ext>
            </a:extLst>
          </p:cNvPr>
          <p:cNvSpPr>
            <a:spLocks noGrp="1"/>
          </p:cNvSpPr>
          <p:nvPr>
            <p:ph type="sldNum" sz="quarter" idx="12"/>
          </p:nvPr>
        </p:nvSpPr>
        <p:spPr/>
        <p:txBody>
          <a:bodyPr/>
          <a:lstStyle/>
          <a:p>
            <a:fld id="{EC613C8E-3E67-4117-B156-B82C904F6B34}" type="slidenum">
              <a:rPr lang="en-IN" smtClean="0"/>
              <a:t>‹#›</a:t>
            </a:fld>
            <a:endParaRPr lang="en-IN"/>
          </a:p>
        </p:txBody>
      </p:sp>
    </p:spTree>
    <p:extLst>
      <p:ext uri="{BB962C8B-B14F-4D97-AF65-F5344CB8AC3E}">
        <p14:creationId xmlns:p14="http://schemas.microsoft.com/office/powerpoint/2010/main" val="25998734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C4A38-CD91-B01C-F126-40D273763E0B}"/>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EEAA52B-1989-A3E4-CFA7-67AAA33615B6}"/>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1504394-0CDB-A629-4243-B43CB30730F0}"/>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9ED8C34B-666F-4929-4A21-B1F38A1FF984}"/>
              </a:ext>
            </a:extLst>
          </p:cNvPr>
          <p:cNvSpPr>
            <a:spLocks noGrp="1"/>
          </p:cNvSpPr>
          <p:nvPr>
            <p:ph type="dt" sz="half" idx="10"/>
          </p:nvPr>
        </p:nvSpPr>
        <p:spPr/>
        <p:txBody>
          <a:bodyPr/>
          <a:lstStyle/>
          <a:p>
            <a:fld id="{C2F6032D-1E7B-4D39-8945-82464817AA24}" type="datetimeFigureOut">
              <a:rPr lang="en-IN" smtClean="0"/>
              <a:t>04-04-2025</a:t>
            </a:fld>
            <a:endParaRPr lang="en-IN"/>
          </a:p>
        </p:txBody>
      </p:sp>
      <p:sp>
        <p:nvSpPr>
          <p:cNvPr id="6" name="Footer Placeholder 5">
            <a:extLst>
              <a:ext uri="{FF2B5EF4-FFF2-40B4-BE49-F238E27FC236}">
                <a16:creationId xmlns:a16="http://schemas.microsoft.com/office/drawing/2014/main" id="{40E2CE99-815A-D62E-23DF-DE7F4575B84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6CFFA4E-AC46-2C86-EEBC-1F9DDE36EF1E}"/>
              </a:ext>
            </a:extLst>
          </p:cNvPr>
          <p:cNvSpPr>
            <a:spLocks noGrp="1"/>
          </p:cNvSpPr>
          <p:nvPr>
            <p:ph type="sldNum" sz="quarter" idx="12"/>
          </p:nvPr>
        </p:nvSpPr>
        <p:spPr/>
        <p:txBody>
          <a:bodyPr/>
          <a:lstStyle/>
          <a:p>
            <a:fld id="{EC613C8E-3E67-4117-B156-B82C904F6B34}" type="slidenum">
              <a:rPr lang="en-IN" smtClean="0"/>
              <a:t>‹#›</a:t>
            </a:fld>
            <a:endParaRPr lang="en-IN"/>
          </a:p>
        </p:txBody>
      </p:sp>
    </p:spTree>
    <p:extLst>
      <p:ext uri="{BB962C8B-B14F-4D97-AF65-F5344CB8AC3E}">
        <p14:creationId xmlns:p14="http://schemas.microsoft.com/office/powerpoint/2010/main" val="344034060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02BC4-2B8D-A46F-E6F4-3037A6D7BBD2}"/>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996EF4D-4098-3718-6D1C-D92D6B89A78D}"/>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IN"/>
          </a:p>
        </p:txBody>
      </p:sp>
      <p:sp>
        <p:nvSpPr>
          <p:cNvPr id="4" name="Text Placeholder 3">
            <a:extLst>
              <a:ext uri="{FF2B5EF4-FFF2-40B4-BE49-F238E27FC236}">
                <a16:creationId xmlns:a16="http://schemas.microsoft.com/office/drawing/2014/main" id="{22FE59E8-EA4E-FBA2-1FDB-96DBB16880A0}"/>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1B3B96F9-D297-F46A-E9BD-364380B593E4}"/>
              </a:ext>
            </a:extLst>
          </p:cNvPr>
          <p:cNvSpPr>
            <a:spLocks noGrp="1"/>
          </p:cNvSpPr>
          <p:nvPr>
            <p:ph type="dt" sz="half" idx="10"/>
          </p:nvPr>
        </p:nvSpPr>
        <p:spPr/>
        <p:txBody>
          <a:bodyPr/>
          <a:lstStyle/>
          <a:p>
            <a:fld id="{C2F6032D-1E7B-4D39-8945-82464817AA24}" type="datetimeFigureOut">
              <a:rPr lang="en-IN" smtClean="0"/>
              <a:t>04-04-2025</a:t>
            </a:fld>
            <a:endParaRPr lang="en-IN"/>
          </a:p>
        </p:txBody>
      </p:sp>
      <p:sp>
        <p:nvSpPr>
          <p:cNvPr id="6" name="Footer Placeholder 5">
            <a:extLst>
              <a:ext uri="{FF2B5EF4-FFF2-40B4-BE49-F238E27FC236}">
                <a16:creationId xmlns:a16="http://schemas.microsoft.com/office/drawing/2014/main" id="{0C5BA1EB-5FBB-EFC4-53B6-A538F397A73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1B8A4ED-3402-A74E-0601-92CE309A18C4}"/>
              </a:ext>
            </a:extLst>
          </p:cNvPr>
          <p:cNvSpPr>
            <a:spLocks noGrp="1"/>
          </p:cNvSpPr>
          <p:nvPr>
            <p:ph type="sldNum" sz="quarter" idx="12"/>
          </p:nvPr>
        </p:nvSpPr>
        <p:spPr/>
        <p:txBody>
          <a:bodyPr/>
          <a:lstStyle/>
          <a:p>
            <a:fld id="{EC613C8E-3E67-4117-B156-B82C904F6B34}" type="slidenum">
              <a:rPr lang="en-IN" smtClean="0"/>
              <a:t>‹#›</a:t>
            </a:fld>
            <a:endParaRPr lang="en-IN"/>
          </a:p>
        </p:txBody>
      </p:sp>
    </p:spTree>
    <p:extLst>
      <p:ext uri="{BB962C8B-B14F-4D97-AF65-F5344CB8AC3E}">
        <p14:creationId xmlns:p14="http://schemas.microsoft.com/office/powerpoint/2010/main" val="339744668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75D55F-430C-F222-9BA3-F2F0AC7E4239}"/>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B846835-8ACD-CCA4-73EF-486A79482722}"/>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01E5E0-990A-DCC4-C780-2D2B96137483}"/>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2F6032D-1E7B-4D39-8945-82464817AA24}" type="datetimeFigureOut">
              <a:rPr lang="en-IN" smtClean="0"/>
              <a:t>04-04-2025</a:t>
            </a:fld>
            <a:endParaRPr lang="en-IN"/>
          </a:p>
        </p:txBody>
      </p:sp>
      <p:sp>
        <p:nvSpPr>
          <p:cNvPr id="5" name="Footer Placeholder 4">
            <a:extLst>
              <a:ext uri="{FF2B5EF4-FFF2-40B4-BE49-F238E27FC236}">
                <a16:creationId xmlns:a16="http://schemas.microsoft.com/office/drawing/2014/main" id="{C5FC5A32-73D5-362F-5650-4001564B5B25}"/>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BBBDD23-0E58-67EA-60BE-518FACF5C31B}"/>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EC613C8E-3E67-4117-B156-B82C904F6B34}" type="slidenum">
              <a:rPr lang="en-IN" smtClean="0"/>
              <a:t>‹#›</a:t>
            </a:fld>
            <a:endParaRPr lang="en-IN"/>
          </a:p>
        </p:txBody>
      </p:sp>
    </p:spTree>
    <p:extLst>
      <p:ext uri="{BB962C8B-B14F-4D97-AF65-F5344CB8AC3E}">
        <p14:creationId xmlns:p14="http://schemas.microsoft.com/office/powerpoint/2010/main" val="1494396883"/>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7.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9.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6280190" y="1356241"/>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Intel® Unnati Industrial Training 2025: Bug Detection and Fixing</a:t>
            </a:r>
            <a:endParaRPr lang="en-US" sz="4450" dirty="0"/>
          </a:p>
        </p:txBody>
      </p:sp>
      <p:sp>
        <p:nvSpPr>
          <p:cNvPr id="5" name="Text 2"/>
          <p:cNvSpPr/>
          <p:nvPr/>
        </p:nvSpPr>
        <p:spPr>
          <a:xfrm>
            <a:off x="6280190" y="5250518"/>
            <a:ext cx="7556421" cy="362903"/>
          </a:xfrm>
          <a:prstGeom prst="rect">
            <a:avLst/>
          </a:prstGeom>
          <a:noFill/>
          <a:ln/>
        </p:spPr>
        <p:txBody>
          <a:bodyPr wrap="none" lIns="0" tIns="0" rIns="0" bIns="0" rtlCol="0" anchor="t"/>
          <a:lstStyle/>
          <a:p>
            <a:pPr marL="0" indent="0" algn="l">
              <a:lnSpc>
                <a:spcPts val="2850"/>
              </a:lnSpc>
              <a:buNone/>
            </a:pPr>
            <a:r>
              <a:rPr lang="en-US" sz="2800" b="1" dirty="0">
                <a:solidFill>
                  <a:srgbClr val="49495A"/>
                </a:solidFill>
                <a:latin typeface="Open Sans" pitchFamily="34" charset="0"/>
                <a:ea typeface="Open Sans" pitchFamily="34" charset="-122"/>
                <a:cs typeface="Open Sans" pitchFamily="34" charset="-120"/>
              </a:rPr>
              <a:t>Name: Sneha Das</a:t>
            </a:r>
            <a:endParaRPr lang="en-US" sz="2800" dirty="0"/>
          </a:p>
        </p:txBody>
      </p:sp>
      <p:sp>
        <p:nvSpPr>
          <p:cNvPr id="6" name="Text 3"/>
          <p:cNvSpPr/>
          <p:nvPr/>
        </p:nvSpPr>
        <p:spPr>
          <a:xfrm>
            <a:off x="6280190" y="5898630"/>
            <a:ext cx="7556421" cy="362903"/>
          </a:xfrm>
          <a:prstGeom prst="rect">
            <a:avLst/>
          </a:prstGeom>
          <a:noFill/>
          <a:ln/>
        </p:spPr>
        <p:txBody>
          <a:bodyPr wrap="none" lIns="0" tIns="0" rIns="0" bIns="0" rtlCol="0" anchor="t"/>
          <a:lstStyle/>
          <a:p>
            <a:pPr marL="0" indent="0" algn="l">
              <a:lnSpc>
                <a:spcPts val="2850"/>
              </a:lnSpc>
              <a:buNone/>
            </a:pPr>
            <a:r>
              <a:rPr lang="en-US" sz="2800" b="1" dirty="0">
                <a:solidFill>
                  <a:srgbClr val="49495A"/>
                </a:solidFill>
                <a:latin typeface="Open Sans" pitchFamily="34" charset="0"/>
                <a:ea typeface="Open Sans" pitchFamily="34" charset="-122"/>
                <a:cs typeface="Open Sans" pitchFamily="34" charset="-120"/>
              </a:rPr>
              <a:t>College Name: Brainware University</a:t>
            </a:r>
            <a:endParaRPr lang="en-US" sz="2800" dirty="0"/>
          </a:p>
        </p:txBody>
      </p:sp>
      <p:pic>
        <p:nvPicPr>
          <p:cNvPr id="7" name="Image 0" descr="preencoded.png">
            <a:extLst>
              <a:ext uri="{FF2B5EF4-FFF2-40B4-BE49-F238E27FC236}">
                <a16:creationId xmlns:a16="http://schemas.microsoft.com/office/drawing/2014/main" id="{ACC97882-FA52-2B74-F858-063630311C35}"/>
              </a:ext>
            </a:extLst>
          </p:cNvPr>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29966"/>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Project Overview</a:t>
            </a:r>
            <a:endParaRPr lang="en-US" sz="4450" dirty="0"/>
          </a:p>
        </p:txBody>
      </p:sp>
      <p:sp>
        <p:nvSpPr>
          <p:cNvPr id="3" name="Text 1"/>
          <p:cNvSpPr/>
          <p:nvPr/>
        </p:nvSpPr>
        <p:spPr>
          <a:xfrm>
            <a:off x="793790" y="290572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3CCF"/>
                </a:solidFill>
                <a:latin typeface="Libre Baskerville" pitchFamily="34" charset="0"/>
                <a:ea typeface="Libre Baskerville" pitchFamily="34" charset="-122"/>
                <a:cs typeface="Libre Baskerville" pitchFamily="34" charset="-120"/>
              </a:rPr>
              <a:t>Core Technologies</a:t>
            </a:r>
            <a:endParaRPr lang="en-US" sz="2200" dirty="0"/>
          </a:p>
        </p:txBody>
      </p:sp>
      <p:sp>
        <p:nvSpPr>
          <p:cNvPr id="4" name="Text 2"/>
          <p:cNvSpPr/>
          <p:nvPr/>
        </p:nvSpPr>
        <p:spPr>
          <a:xfrm>
            <a:off x="793790" y="3486864"/>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9495A"/>
                </a:solidFill>
                <a:latin typeface="Open Sans" pitchFamily="34" charset="0"/>
                <a:ea typeface="Open Sans" pitchFamily="34" charset="-122"/>
                <a:cs typeface="Open Sans" pitchFamily="34" charset="-120"/>
              </a:rPr>
              <a:t>Python</a:t>
            </a:r>
            <a:endParaRPr lang="en-US" sz="1750" dirty="0"/>
          </a:p>
        </p:txBody>
      </p:sp>
      <p:sp>
        <p:nvSpPr>
          <p:cNvPr id="5" name="Text 3"/>
          <p:cNvSpPr/>
          <p:nvPr/>
        </p:nvSpPr>
        <p:spPr>
          <a:xfrm>
            <a:off x="793790" y="392906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9495A"/>
                </a:solidFill>
                <a:latin typeface="Open Sans" pitchFamily="34" charset="0"/>
                <a:ea typeface="Open Sans" pitchFamily="34" charset="-122"/>
                <a:cs typeface="Open Sans" pitchFamily="34" charset="-120"/>
              </a:rPr>
              <a:t>Transformers (Hugging Face)</a:t>
            </a:r>
            <a:endParaRPr lang="en-US" sz="1750" dirty="0"/>
          </a:p>
        </p:txBody>
      </p:sp>
      <p:sp>
        <p:nvSpPr>
          <p:cNvPr id="6" name="Text 4"/>
          <p:cNvSpPr/>
          <p:nvPr/>
        </p:nvSpPr>
        <p:spPr>
          <a:xfrm>
            <a:off x="793790" y="437126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9495A"/>
                </a:solidFill>
                <a:latin typeface="Open Sans" pitchFamily="34" charset="0"/>
                <a:ea typeface="Open Sans" pitchFamily="34" charset="-122"/>
                <a:cs typeface="Open Sans" pitchFamily="34" charset="-120"/>
              </a:rPr>
              <a:t>Torch (PyTorch)</a:t>
            </a:r>
            <a:endParaRPr lang="en-US" sz="1750" dirty="0"/>
          </a:p>
        </p:txBody>
      </p:sp>
      <p:sp>
        <p:nvSpPr>
          <p:cNvPr id="7" name="Text 5"/>
          <p:cNvSpPr/>
          <p:nvPr/>
        </p:nvSpPr>
        <p:spPr>
          <a:xfrm>
            <a:off x="7599521" y="290572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3CCF"/>
                </a:solidFill>
                <a:latin typeface="Libre Baskerville" pitchFamily="34" charset="0"/>
                <a:ea typeface="Libre Baskerville" pitchFamily="34" charset="-122"/>
                <a:cs typeface="Libre Baskerville" pitchFamily="34" charset="-120"/>
              </a:rPr>
              <a:t>Additional Tools</a:t>
            </a:r>
            <a:endParaRPr lang="en-US" sz="2200" dirty="0"/>
          </a:p>
        </p:txBody>
      </p:sp>
      <p:sp>
        <p:nvSpPr>
          <p:cNvPr id="8" name="Text 6"/>
          <p:cNvSpPr/>
          <p:nvPr/>
        </p:nvSpPr>
        <p:spPr>
          <a:xfrm>
            <a:off x="7599521" y="3486864"/>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9495A"/>
                </a:solidFill>
                <a:latin typeface="Open Sans" pitchFamily="34" charset="0"/>
                <a:ea typeface="Open Sans" pitchFamily="34" charset="-122"/>
                <a:cs typeface="Open Sans" pitchFamily="34" charset="-120"/>
              </a:rPr>
              <a:t>Scikit-learn</a:t>
            </a:r>
            <a:endParaRPr lang="en-US" sz="1750" dirty="0"/>
          </a:p>
        </p:txBody>
      </p:sp>
      <p:sp>
        <p:nvSpPr>
          <p:cNvPr id="9" name="Text 7"/>
          <p:cNvSpPr/>
          <p:nvPr/>
        </p:nvSpPr>
        <p:spPr>
          <a:xfrm>
            <a:off x="7599521" y="392906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9495A"/>
                </a:solidFill>
                <a:latin typeface="Open Sans" pitchFamily="34" charset="0"/>
                <a:ea typeface="Open Sans" pitchFamily="34" charset="-122"/>
                <a:cs typeface="Open Sans" pitchFamily="34" charset="-120"/>
              </a:rPr>
              <a:t>Flake8</a:t>
            </a:r>
            <a:endParaRPr lang="en-US" sz="1750" dirty="0"/>
          </a:p>
        </p:txBody>
      </p:sp>
      <p:sp>
        <p:nvSpPr>
          <p:cNvPr id="10" name="Text 8"/>
          <p:cNvSpPr/>
          <p:nvPr/>
        </p:nvSpPr>
        <p:spPr>
          <a:xfrm>
            <a:off x="7599521" y="437126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9495A"/>
                </a:solidFill>
                <a:latin typeface="Open Sans" pitchFamily="34" charset="0"/>
                <a:ea typeface="Open Sans" pitchFamily="34" charset="-122"/>
                <a:cs typeface="Open Sans" pitchFamily="34" charset="-120"/>
              </a:rPr>
              <a:t>Pandas</a:t>
            </a:r>
            <a:endParaRPr lang="en-US" sz="1750" dirty="0"/>
          </a:p>
        </p:txBody>
      </p:sp>
      <p:sp>
        <p:nvSpPr>
          <p:cNvPr id="11" name="Text 9"/>
          <p:cNvSpPr/>
          <p:nvPr/>
        </p:nvSpPr>
        <p:spPr>
          <a:xfrm>
            <a:off x="7599521" y="481345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9495A"/>
                </a:solidFill>
                <a:latin typeface="Open Sans" pitchFamily="34" charset="0"/>
                <a:ea typeface="Open Sans" pitchFamily="34" charset="-122"/>
                <a:cs typeface="Open Sans" pitchFamily="34" charset="-120"/>
              </a:rPr>
              <a:t>Datasets (Hugging Face)</a:t>
            </a:r>
            <a:endParaRPr lang="en-US" sz="1750" dirty="0"/>
          </a:p>
        </p:txBody>
      </p:sp>
      <p:sp>
        <p:nvSpPr>
          <p:cNvPr id="12" name="Text 10"/>
          <p:cNvSpPr/>
          <p:nvPr/>
        </p:nvSpPr>
        <p:spPr>
          <a:xfrm>
            <a:off x="793790" y="5510808"/>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The project utilizes a range of technologies, including Python as the core programming language, Transformers from Hugging Face for pretrained models, and Torch (PyTorch) as the deep learning framework. Additional tools such as Scikit-learn, Flake8, Pandas, and Datasets from Hugging Face are also employed.</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80693"/>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Machine Learning Model: CodeBERT</a:t>
            </a:r>
            <a:endParaRPr lang="en-US" sz="4450" dirty="0"/>
          </a:p>
        </p:txBody>
      </p:sp>
      <p:sp>
        <p:nvSpPr>
          <p:cNvPr id="4" name="Shape 1"/>
          <p:cNvSpPr/>
          <p:nvPr/>
        </p:nvSpPr>
        <p:spPr>
          <a:xfrm>
            <a:off x="6280190" y="2538413"/>
            <a:ext cx="3664863" cy="1669852"/>
          </a:xfrm>
          <a:prstGeom prst="roundRect">
            <a:avLst>
              <a:gd name="adj" fmla="val 2038"/>
            </a:avLst>
          </a:prstGeom>
          <a:solidFill>
            <a:srgbClr val="EAE8F3"/>
          </a:solidFill>
          <a:ln/>
        </p:spPr>
      </p:sp>
      <p:sp>
        <p:nvSpPr>
          <p:cNvPr id="5" name="Text 2"/>
          <p:cNvSpPr/>
          <p:nvPr/>
        </p:nvSpPr>
        <p:spPr>
          <a:xfrm>
            <a:off x="6507004" y="276522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Model Basis</a:t>
            </a:r>
            <a:endParaRPr lang="en-US" sz="2200" dirty="0"/>
          </a:p>
        </p:txBody>
      </p:sp>
      <p:sp>
        <p:nvSpPr>
          <p:cNvPr id="6" name="Text 3"/>
          <p:cNvSpPr/>
          <p:nvPr/>
        </p:nvSpPr>
        <p:spPr>
          <a:xfrm>
            <a:off x="6507004" y="3255645"/>
            <a:ext cx="3211235" cy="725805"/>
          </a:xfrm>
          <a:prstGeom prst="rect">
            <a:avLst/>
          </a:prstGeom>
          <a:noFill/>
          <a:ln/>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RoBERTa-based model by Microsoft</a:t>
            </a:r>
            <a:endParaRPr lang="en-US" sz="1750" dirty="0"/>
          </a:p>
        </p:txBody>
      </p:sp>
      <p:sp>
        <p:nvSpPr>
          <p:cNvPr id="7" name="Shape 4"/>
          <p:cNvSpPr/>
          <p:nvPr/>
        </p:nvSpPr>
        <p:spPr>
          <a:xfrm>
            <a:off x="10171867" y="2538413"/>
            <a:ext cx="3664863" cy="1669852"/>
          </a:xfrm>
          <a:prstGeom prst="roundRect">
            <a:avLst>
              <a:gd name="adj" fmla="val 2038"/>
            </a:avLst>
          </a:prstGeom>
          <a:solidFill>
            <a:srgbClr val="EAE8F3"/>
          </a:solidFill>
          <a:ln/>
        </p:spPr>
      </p:sp>
      <p:sp>
        <p:nvSpPr>
          <p:cNvPr id="8" name="Text 5"/>
          <p:cNvSpPr/>
          <p:nvPr/>
        </p:nvSpPr>
        <p:spPr>
          <a:xfrm>
            <a:off x="10398681" y="276522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Code Classification</a:t>
            </a:r>
            <a:endParaRPr lang="en-US" sz="2200" dirty="0"/>
          </a:p>
        </p:txBody>
      </p:sp>
      <p:sp>
        <p:nvSpPr>
          <p:cNvPr id="9" name="Text 6"/>
          <p:cNvSpPr/>
          <p:nvPr/>
        </p:nvSpPr>
        <p:spPr>
          <a:xfrm>
            <a:off x="10398681" y="3255645"/>
            <a:ext cx="3211235" cy="725805"/>
          </a:xfrm>
          <a:prstGeom prst="rect">
            <a:avLst/>
          </a:prstGeom>
          <a:noFill/>
          <a:ln/>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Effective for categorizing code snippets</a:t>
            </a:r>
            <a:endParaRPr lang="en-US" sz="1750" dirty="0"/>
          </a:p>
        </p:txBody>
      </p:sp>
      <p:sp>
        <p:nvSpPr>
          <p:cNvPr id="10" name="Shape 7"/>
          <p:cNvSpPr/>
          <p:nvPr/>
        </p:nvSpPr>
        <p:spPr>
          <a:xfrm>
            <a:off x="6280190" y="4435078"/>
            <a:ext cx="7556421" cy="1306949"/>
          </a:xfrm>
          <a:prstGeom prst="roundRect">
            <a:avLst>
              <a:gd name="adj" fmla="val 2603"/>
            </a:avLst>
          </a:prstGeom>
          <a:solidFill>
            <a:srgbClr val="EAE8F3"/>
          </a:solidFill>
          <a:ln/>
        </p:spPr>
      </p:sp>
      <p:sp>
        <p:nvSpPr>
          <p:cNvPr id="11" name="Text 8"/>
          <p:cNvSpPr/>
          <p:nvPr/>
        </p:nvSpPr>
        <p:spPr>
          <a:xfrm>
            <a:off x="6507004" y="466189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Bug Detection</a:t>
            </a:r>
            <a:endParaRPr lang="en-US" sz="2200" dirty="0"/>
          </a:p>
        </p:txBody>
      </p:sp>
      <p:sp>
        <p:nvSpPr>
          <p:cNvPr id="12" name="Text 9"/>
          <p:cNvSpPr/>
          <p:nvPr/>
        </p:nvSpPr>
        <p:spPr>
          <a:xfrm>
            <a:off x="6507004" y="5152311"/>
            <a:ext cx="7102793" cy="362903"/>
          </a:xfrm>
          <a:prstGeom prst="rect">
            <a:avLst/>
          </a:prstGeom>
          <a:noFill/>
          <a:ln/>
        </p:spPr>
        <p:txBody>
          <a:bodyPr wrap="non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Identifies potential bugs in code</a:t>
            </a:r>
            <a:endParaRPr lang="en-US" sz="1750" dirty="0"/>
          </a:p>
        </p:txBody>
      </p:sp>
      <p:sp>
        <p:nvSpPr>
          <p:cNvPr id="13" name="Text 10"/>
          <p:cNvSpPr/>
          <p:nvPr/>
        </p:nvSpPr>
        <p:spPr>
          <a:xfrm>
            <a:off x="6280190" y="5997178"/>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CodeBERT, a RoBERTa-based model developed by Microsoft, is used for understanding programming languages. It is particularly effective for code classification, bug detection, code summarization, and code completion. The model is trained on large-scale code repositories.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9966" y="749975"/>
            <a:ext cx="7784068" cy="1214438"/>
          </a:xfrm>
          <a:prstGeom prst="rect">
            <a:avLst/>
          </a:prstGeom>
          <a:noFill/>
          <a:ln/>
        </p:spPr>
        <p:txBody>
          <a:bodyPr wrap="square" lIns="0" tIns="0" rIns="0" bIns="0" rtlCol="0" anchor="t"/>
          <a:lstStyle/>
          <a:p>
            <a:pPr marL="0" indent="0" algn="l">
              <a:lnSpc>
                <a:spcPts val="4750"/>
              </a:lnSpc>
              <a:buNone/>
            </a:pPr>
            <a:r>
              <a:rPr lang="en-US" sz="3800" dirty="0">
                <a:solidFill>
                  <a:srgbClr val="403CCF"/>
                </a:solidFill>
                <a:latin typeface="Libre Baskerville" pitchFamily="34" charset="0"/>
                <a:ea typeface="Libre Baskerville" pitchFamily="34" charset="-122"/>
                <a:cs typeface="Libre Baskerville" pitchFamily="34" charset="-120"/>
              </a:rPr>
              <a:t>Implementation Details: Data Preparation &amp; Tokenization</a:t>
            </a:r>
            <a:endParaRPr lang="en-US" sz="3800" dirty="0"/>
          </a:p>
        </p:txBody>
      </p:sp>
      <p:pic>
        <p:nvPicPr>
          <p:cNvPr id="4" name="Image 1" descr="preencoded.png"/>
          <p:cNvPicPr>
            <a:picLocks noChangeAspect="1"/>
          </p:cNvPicPr>
          <p:nvPr/>
        </p:nvPicPr>
        <p:blipFill>
          <a:blip r:embed="rId4"/>
          <a:stretch>
            <a:fillRect/>
          </a:stretch>
        </p:blipFill>
        <p:spPr>
          <a:xfrm>
            <a:off x="679966" y="2255758"/>
            <a:ext cx="971431" cy="1430298"/>
          </a:xfrm>
          <a:prstGeom prst="rect">
            <a:avLst/>
          </a:prstGeom>
        </p:spPr>
      </p:pic>
      <p:sp>
        <p:nvSpPr>
          <p:cNvPr id="5" name="Text 1"/>
          <p:cNvSpPr/>
          <p:nvPr/>
        </p:nvSpPr>
        <p:spPr>
          <a:xfrm>
            <a:off x="1942743" y="2449949"/>
            <a:ext cx="2428637" cy="303609"/>
          </a:xfrm>
          <a:prstGeom prst="rect">
            <a:avLst/>
          </a:prstGeom>
          <a:noFill/>
          <a:ln/>
        </p:spPr>
        <p:txBody>
          <a:bodyPr wrap="none" lIns="0" tIns="0" rIns="0" bIns="0" rtlCol="0" anchor="t"/>
          <a:lstStyle/>
          <a:p>
            <a:pPr marL="0" indent="0" algn="l">
              <a:lnSpc>
                <a:spcPts val="2350"/>
              </a:lnSpc>
              <a:buNone/>
            </a:pPr>
            <a:r>
              <a:rPr lang="en-US" sz="1900" dirty="0">
                <a:solidFill>
                  <a:srgbClr val="49495A"/>
                </a:solidFill>
                <a:latin typeface="Libre Baskerville" pitchFamily="34" charset="0"/>
                <a:ea typeface="Libre Baskerville" pitchFamily="34" charset="-122"/>
                <a:cs typeface="Libre Baskerville" pitchFamily="34" charset="-120"/>
              </a:rPr>
              <a:t>Data Preparation</a:t>
            </a:r>
            <a:endParaRPr lang="en-US" sz="1900" dirty="0"/>
          </a:p>
        </p:txBody>
      </p:sp>
      <p:sp>
        <p:nvSpPr>
          <p:cNvPr id="6" name="Text 2"/>
          <p:cNvSpPr/>
          <p:nvPr/>
        </p:nvSpPr>
        <p:spPr>
          <a:xfrm>
            <a:off x="1942743" y="2870121"/>
            <a:ext cx="6521291" cy="621744"/>
          </a:xfrm>
          <a:prstGeom prst="rect">
            <a:avLst/>
          </a:prstGeom>
          <a:noFill/>
          <a:ln/>
        </p:spPr>
        <p:txBody>
          <a:bodyPr wrap="squar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Create dataset with labeled text samples (Positive, Negative, Neutral) in a CSV file.</a:t>
            </a:r>
            <a:endParaRPr lang="en-US" sz="1500" dirty="0"/>
          </a:p>
        </p:txBody>
      </p:sp>
      <p:pic>
        <p:nvPicPr>
          <p:cNvPr id="7" name="Image 2" descr="preencoded.png"/>
          <p:cNvPicPr>
            <a:picLocks noChangeAspect="1"/>
          </p:cNvPicPr>
          <p:nvPr/>
        </p:nvPicPr>
        <p:blipFill>
          <a:blip r:embed="rId5"/>
          <a:stretch>
            <a:fillRect/>
          </a:stretch>
        </p:blipFill>
        <p:spPr>
          <a:xfrm>
            <a:off x="679966" y="3686056"/>
            <a:ext cx="971431" cy="1165741"/>
          </a:xfrm>
          <a:prstGeom prst="rect">
            <a:avLst/>
          </a:prstGeom>
        </p:spPr>
      </p:pic>
      <p:sp>
        <p:nvSpPr>
          <p:cNvPr id="8" name="Text 3"/>
          <p:cNvSpPr/>
          <p:nvPr/>
        </p:nvSpPr>
        <p:spPr>
          <a:xfrm>
            <a:off x="1942743" y="3880247"/>
            <a:ext cx="2511266" cy="303609"/>
          </a:xfrm>
          <a:prstGeom prst="rect">
            <a:avLst/>
          </a:prstGeom>
          <a:noFill/>
          <a:ln/>
        </p:spPr>
        <p:txBody>
          <a:bodyPr wrap="none" lIns="0" tIns="0" rIns="0" bIns="0" rtlCol="0" anchor="t"/>
          <a:lstStyle/>
          <a:p>
            <a:pPr marL="0" indent="0" algn="l">
              <a:lnSpc>
                <a:spcPts val="2350"/>
              </a:lnSpc>
              <a:buNone/>
            </a:pPr>
            <a:r>
              <a:rPr lang="en-US" sz="1900" dirty="0">
                <a:solidFill>
                  <a:srgbClr val="49495A"/>
                </a:solidFill>
                <a:latin typeface="Libre Baskerville" pitchFamily="34" charset="0"/>
                <a:ea typeface="Libre Baskerville" pitchFamily="34" charset="-122"/>
                <a:cs typeface="Libre Baskerville" pitchFamily="34" charset="-120"/>
              </a:rPr>
              <a:t>Numerical Mapping</a:t>
            </a:r>
            <a:endParaRPr lang="en-US" sz="1900" dirty="0"/>
          </a:p>
        </p:txBody>
      </p:sp>
      <p:sp>
        <p:nvSpPr>
          <p:cNvPr id="9" name="Text 4"/>
          <p:cNvSpPr/>
          <p:nvPr/>
        </p:nvSpPr>
        <p:spPr>
          <a:xfrm>
            <a:off x="1942743" y="4300418"/>
            <a:ext cx="6521291" cy="310872"/>
          </a:xfrm>
          <a:prstGeom prst="rect">
            <a:avLst/>
          </a:prstGeom>
          <a:noFill/>
          <a:ln/>
        </p:spPr>
        <p:txBody>
          <a:bodyPr wrap="non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Map text samples to numerical labels for model training.</a:t>
            </a:r>
            <a:endParaRPr lang="en-US" sz="1500" dirty="0"/>
          </a:p>
        </p:txBody>
      </p:sp>
      <p:pic>
        <p:nvPicPr>
          <p:cNvPr id="10" name="Image 3" descr="preencoded.png"/>
          <p:cNvPicPr>
            <a:picLocks noChangeAspect="1"/>
          </p:cNvPicPr>
          <p:nvPr/>
        </p:nvPicPr>
        <p:blipFill>
          <a:blip r:embed="rId6"/>
          <a:stretch>
            <a:fillRect/>
          </a:stretch>
        </p:blipFill>
        <p:spPr>
          <a:xfrm>
            <a:off x="679966" y="4851797"/>
            <a:ext cx="971431" cy="1165741"/>
          </a:xfrm>
          <a:prstGeom prst="rect">
            <a:avLst/>
          </a:prstGeom>
        </p:spPr>
      </p:pic>
      <p:sp>
        <p:nvSpPr>
          <p:cNvPr id="11" name="Text 5"/>
          <p:cNvSpPr/>
          <p:nvPr/>
        </p:nvSpPr>
        <p:spPr>
          <a:xfrm>
            <a:off x="1942743" y="5045988"/>
            <a:ext cx="2428637" cy="303609"/>
          </a:xfrm>
          <a:prstGeom prst="rect">
            <a:avLst/>
          </a:prstGeom>
          <a:noFill/>
          <a:ln/>
        </p:spPr>
        <p:txBody>
          <a:bodyPr wrap="none" lIns="0" tIns="0" rIns="0" bIns="0" rtlCol="0" anchor="t"/>
          <a:lstStyle/>
          <a:p>
            <a:pPr marL="0" indent="0" algn="l">
              <a:lnSpc>
                <a:spcPts val="2350"/>
              </a:lnSpc>
              <a:buNone/>
            </a:pPr>
            <a:r>
              <a:rPr lang="en-US" sz="1900" dirty="0">
                <a:solidFill>
                  <a:srgbClr val="49495A"/>
                </a:solidFill>
                <a:latin typeface="Libre Baskerville" pitchFamily="34" charset="0"/>
                <a:ea typeface="Libre Baskerville" pitchFamily="34" charset="-122"/>
                <a:cs typeface="Libre Baskerville" pitchFamily="34" charset="-120"/>
              </a:rPr>
              <a:t>Tokenization</a:t>
            </a:r>
            <a:endParaRPr lang="en-US" sz="1900" dirty="0"/>
          </a:p>
        </p:txBody>
      </p:sp>
      <p:sp>
        <p:nvSpPr>
          <p:cNvPr id="12" name="Text 6"/>
          <p:cNvSpPr/>
          <p:nvPr/>
        </p:nvSpPr>
        <p:spPr>
          <a:xfrm>
            <a:off x="1942743" y="5466159"/>
            <a:ext cx="6521291" cy="310872"/>
          </a:xfrm>
          <a:prstGeom prst="rect">
            <a:avLst/>
          </a:prstGeom>
          <a:noFill/>
          <a:ln/>
        </p:spPr>
        <p:txBody>
          <a:bodyPr wrap="non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Use RobertaTokenizer from Hugging Face to preprocess code snippets.</a:t>
            </a:r>
            <a:endParaRPr lang="en-US" sz="1500" dirty="0"/>
          </a:p>
        </p:txBody>
      </p:sp>
      <p:sp>
        <p:nvSpPr>
          <p:cNvPr id="13" name="Text 7"/>
          <p:cNvSpPr/>
          <p:nvPr/>
        </p:nvSpPr>
        <p:spPr>
          <a:xfrm>
            <a:off x="679966" y="6236018"/>
            <a:ext cx="7784068" cy="1243489"/>
          </a:xfrm>
          <a:prstGeom prst="rect">
            <a:avLst/>
          </a:prstGeom>
          <a:noFill/>
          <a:ln/>
        </p:spPr>
        <p:txBody>
          <a:bodyPr wrap="squar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The implementation involves data preparation, where a dataset containing labeled text samples is created and stored in a CSV file. The text samples are then mapped to numerical labels for model training. The RobertaTokenizer from Hugging Face is used to preprocess code snippets before feeding them into the model.</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8422" y="617101"/>
            <a:ext cx="7727156" cy="1264920"/>
          </a:xfrm>
          <a:prstGeom prst="rect">
            <a:avLst/>
          </a:prstGeom>
          <a:noFill/>
          <a:ln/>
        </p:spPr>
        <p:txBody>
          <a:bodyPr wrap="square" lIns="0" tIns="0" rIns="0" bIns="0" rtlCol="0" anchor="t"/>
          <a:lstStyle/>
          <a:p>
            <a:pPr marL="0" indent="0" algn="l">
              <a:lnSpc>
                <a:spcPts val="4950"/>
              </a:lnSpc>
              <a:buNone/>
            </a:pPr>
            <a:r>
              <a:rPr lang="en-US" sz="3950" dirty="0">
                <a:solidFill>
                  <a:srgbClr val="403CCF"/>
                </a:solidFill>
                <a:latin typeface="Libre Baskerville" pitchFamily="34" charset="0"/>
                <a:ea typeface="Libre Baskerville" pitchFamily="34" charset="-122"/>
                <a:cs typeface="Libre Baskerville" pitchFamily="34" charset="-120"/>
              </a:rPr>
              <a:t>Implementation Details: Model Training</a:t>
            </a:r>
            <a:endParaRPr lang="en-US" sz="3950" dirty="0"/>
          </a:p>
        </p:txBody>
      </p:sp>
      <p:sp>
        <p:nvSpPr>
          <p:cNvPr id="4" name="Shape 1"/>
          <p:cNvSpPr/>
          <p:nvPr/>
        </p:nvSpPr>
        <p:spPr>
          <a:xfrm>
            <a:off x="936069" y="2185630"/>
            <a:ext cx="22860" cy="3903821"/>
          </a:xfrm>
          <a:prstGeom prst="roundRect">
            <a:avLst>
              <a:gd name="adj" fmla="val 132813"/>
            </a:avLst>
          </a:prstGeom>
          <a:solidFill>
            <a:srgbClr val="D0CED9"/>
          </a:solidFill>
          <a:ln/>
        </p:spPr>
      </p:sp>
      <p:sp>
        <p:nvSpPr>
          <p:cNvPr id="5" name="Shape 2"/>
          <p:cNvSpPr/>
          <p:nvPr/>
        </p:nvSpPr>
        <p:spPr>
          <a:xfrm>
            <a:off x="1140916" y="2629495"/>
            <a:ext cx="607219" cy="22860"/>
          </a:xfrm>
          <a:prstGeom prst="roundRect">
            <a:avLst>
              <a:gd name="adj" fmla="val 132813"/>
            </a:avLst>
          </a:prstGeom>
          <a:solidFill>
            <a:srgbClr val="D0CED9"/>
          </a:solidFill>
          <a:ln/>
        </p:spPr>
      </p:sp>
      <p:sp>
        <p:nvSpPr>
          <p:cNvPr id="6" name="Shape 3"/>
          <p:cNvSpPr/>
          <p:nvPr/>
        </p:nvSpPr>
        <p:spPr>
          <a:xfrm>
            <a:off x="708362" y="2413278"/>
            <a:ext cx="455414" cy="455414"/>
          </a:xfrm>
          <a:prstGeom prst="roundRect">
            <a:avLst>
              <a:gd name="adj" fmla="val 6667"/>
            </a:avLst>
          </a:prstGeom>
          <a:solidFill>
            <a:srgbClr val="EAE8F3"/>
          </a:solidFill>
          <a:ln/>
        </p:spPr>
      </p:sp>
      <p:sp>
        <p:nvSpPr>
          <p:cNvPr id="7" name="Text 4"/>
          <p:cNvSpPr/>
          <p:nvPr/>
        </p:nvSpPr>
        <p:spPr>
          <a:xfrm>
            <a:off x="784205" y="2451199"/>
            <a:ext cx="303609" cy="379452"/>
          </a:xfrm>
          <a:prstGeom prst="rect">
            <a:avLst/>
          </a:prstGeom>
          <a:noFill/>
          <a:ln/>
        </p:spPr>
        <p:txBody>
          <a:bodyPr wrap="none" lIns="0" tIns="0" rIns="0" bIns="0" rtlCol="0" anchor="t"/>
          <a:lstStyle/>
          <a:p>
            <a:pPr marL="0" indent="0" algn="ctr">
              <a:lnSpc>
                <a:spcPts val="2350"/>
              </a:lnSpc>
              <a:buNone/>
            </a:pPr>
            <a:r>
              <a:rPr lang="en-US" sz="2350" dirty="0">
                <a:solidFill>
                  <a:srgbClr val="49495A"/>
                </a:solidFill>
                <a:latin typeface="Libre Baskerville" pitchFamily="34" charset="0"/>
                <a:ea typeface="Libre Baskerville" pitchFamily="34" charset="-122"/>
                <a:cs typeface="Libre Baskerville" pitchFamily="34" charset="-120"/>
              </a:rPr>
              <a:t>1</a:t>
            </a:r>
            <a:endParaRPr lang="en-US" sz="2350" dirty="0"/>
          </a:p>
        </p:txBody>
      </p:sp>
      <p:sp>
        <p:nvSpPr>
          <p:cNvPr id="8" name="Text 5"/>
          <p:cNvSpPr/>
          <p:nvPr/>
        </p:nvSpPr>
        <p:spPr>
          <a:xfrm>
            <a:off x="1948101" y="2388037"/>
            <a:ext cx="2530078" cy="316230"/>
          </a:xfrm>
          <a:prstGeom prst="rect">
            <a:avLst/>
          </a:prstGeom>
          <a:noFill/>
          <a:ln/>
        </p:spPr>
        <p:txBody>
          <a:bodyPr wrap="none" lIns="0" tIns="0" rIns="0" bIns="0" rtlCol="0" anchor="t"/>
          <a:lstStyle/>
          <a:p>
            <a:pPr marL="0" indent="0" algn="l">
              <a:lnSpc>
                <a:spcPts val="2450"/>
              </a:lnSpc>
              <a:buNone/>
            </a:pPr>
            <a:r>
              <a:rPr lang="en-US" sz="1950" dirty="0">
                <a:solidFill>
                  <a:srgbClr val="49495A"/>
                </a:solidFill>
                <a:latin typeface="Libre Baskerville" pitchFamily="34" charset="0"/>
                <a:ea typeface="Libre Baskerville" pitchFamily="34" charset="-122"/>
                <a:cs typeface="Libre Baskerville" pitchFamily="34" charset="-120"/>
              </a:rPr>
              <a:t>Dataset Loading</a:t>
            </a:r>
            <a:endParaRPr lang="en-US" sz="1950" dirty="0"/>
          </a:p>
        </p:txBody>
      </p:sp>
      <p:sp>
        <p:nvSpPr>
          <p:cNvPr id="9" name="Text 6"/>
          <p:cNvSpPr/>
          <p:nvPr/>
        </p:nvSpPr>
        <p:spPr>
          <a:xfrm>
            <a:off x="1948101" y="2825710"/>
            <a:ext cx="6487478" cy="323850"/>
          </a:xfrm>
          <a:prstGeom prst="rect">
            <a:avLst/>
          </a:prstGeom>
          <a:noFill/>
          <a:ln/>
        </p:spPr>
        <p:txBody>
          <a:bodyPr wrap="none" lIns="0" tIns="0" rIns="0" bIns="0" rtlCol="0" anchor="t"/>
          <a:lstStyle/>
          <a:p>
            <a:pPr marL="0" indent="0" algn="l">
              <a:lnSpc>
                <a:spcPts val="2550"/>
              </a:lnSpc>
              <a:buNone/>
            </a:pPr>
            <a:r>
              <a:rPr lang="en-US" sz="1550" dirty="0">
                <a:solidFill>
                  <a:srgbClr val="49495A"/>
                </a:solidFill>
                <a:latin typeface="Open Sans" pitchFamily="34" charset="0"/>
                <a:ea typeface="Open Sans" pitchFamily="34" charset="-122"/>
                <a:cs typeface="Open Sans" pitchFamily="34" charset="-120"/>
              </a:rPr>
              <a:t>Load dataset into a Hugging Face Dataset and tokenize.</a:t>
            </a:r>
            <a:endParaRPr lang="en-US" sz="1550" dirty="0"/>
          </a:p>
        </p:txBody>
      </p:sp>
      <p:sp>
        <p:nvSpPr>
          <p:cNvPr id="10" name="Shape 7"/>
          <p:cNvSpPr/>
          <p:nvPr/>
        </p:nvSpPr>
        <p:spPr>
          <a:xfrm>
            <a:off x="1140916" y="3998238"/>
            <a:ext cx="607219" cy="22860"/>
          </a:xfrm>
          <a:prstGeom prst="roundRect">
            <a:avLst>
              <a:gd name="adj" fmla="val 132813"/>
            </a:avLst>
          </a:prstGeom>
          <a:solidFill>
            <a:srgbClr val="D0CED9"/>
          </a:solidFill>
          <a:ln/>
        </p:spPr>
      </p:sp>
      <p:sp>
        <p:nvSpPr>
          <p:cNvPr id="11" name="Shape 8"/>
          <p:cNvSpPr/>
          <p:nvPr/>
        </p:nvSpPr>
        <p:spPr>
          <a:xfrm>
            <a:off x="708362" y="3782020"/>
            <a:ext cx="455414" cy="455414"/>
          </a:xfrm>
          <a:prstGeom prst="roundRect">
            <a:avLst>
              <a:gd name="adj" fmla="val 6667"/>
            </a:avLst>
          </a:prstGeom>
          <a:solidFill>
            <a:srgbClr val="EAE8F3"/>
          </a:solidFill>
          <a:ln/>
        </p:spPr>
      </p:sp>
      <p:sp>
        <p:nvSpPr>
          <p:cNvPr id="12" name="Text 9"/>
          <p:cNvSpPr/>
          <p:nvPr/>
        </p:nvSpPr>
        <p:spPr>
          <a:xfrm>
            <a:off x="784205" y="3819942"/>
            <a:ext cx="303609" cy="379452"/>
          </a:xfrm>
          <a:prstGeom prst="rect">
            <a:avLst/>
          </a:prstGeom>
          <a:noFill/>
          <a:ln/>
        </p:spPr>
        <p:txBody>
          <a:bodyPr wrap="none" lIns="0" tIns="0" rIns="0" bIns="0" rtlCol="0" anchor="t"/>
          <a:lstStyle/>
          <a:p>
            <a:pPr marL="0" indent="0" algn="ctr">
              <a:lnSpc>
                <a:spcPts val="2350"/>
              </a:lnSpc>
              <a:buNone/>
            </a:pPr>
            <a:r>
              <a:rPr lang="en-US" sz="2350" dirty="0">
                <a:solidFill>
                  <a:srgbClr val="49495A"/>
                </a:solidFill>
                <a:latin typeface="Libre Baskerville" pitchFamily="34" charset="0"/>
                <a:ea typeface="Libre Baskerville" pitchFamily="34" charset="-122"/>
                <a:cs typeface="Libre Baskerville" pitchFamily="34" charset="-120"/>
              </a:rPr>
              <a:t>2</a:t>
            </a:r>
            <a:endParaRPr lang="en-US" sz="2350" dirty="0"/>
          </a:p>
        </p:txBody>
      </p:sp>
      <p:sp>
        <p:nvSpPr>
          <p:cNvPr id="13" name="Text 10"/>
          <p:cNvSpPr/>
          <p:nvPr/>
        </p:nvSpPr>
        <p:spPr>
          <a:xfrm>
            <a:off x="1948101" y="3756779"/>
            <a:ext cx="2530078" cy="316230"/>
          </a:xfrm>
          <a:prstGeom prst="rect">
            <a:avLst/>
          </a:prstGeom>
          <a:noFill/>
          <a:ln/>
        </p:spPr>
        <p:txBody>
          <a:bodyPr wrap="none" lIns="0" tIns="0" rIns="0" bIns="0" rtlCol="0" anchor="t"/>
          <a:lstStyle/>
          <a:p>
            <a:pPr marL="0" indent="0" algn="l">
              <a:lnSpc>
                <a:spcPts val="2450"/>
              </a:lnSpc>
              <a:buNone/>
            </a:pPr>
            <a:r>
              <a:rPr lang="en-US" sz="1950" dirty="0">
                <a:solidFill>
                  <a:srgbClr val="49495A"/>
                </a:solidFill>
                <a:latin typeface="Libre Baskerville" pitchFamily="34" charset="0"/>
                <a:ea typeface="Libre Baskerville" pitchFamily="34" charset="-122"/>
                <a:cs typeface="Libre Baskerville" pitchFamily="34" charset="-120"/>
              </a:rPr>
              <a:t>Fine-Tuning</a:t>
            </a:r>
            <a:endParaRPr lang="en-US" sz="1950" dirty="0"/>
          </a:p>
        </p:txBody>
      </p:sp>
      <p:sp>
        <p:nvSpPr>
          <p:cNvPr id="14" name="Text 11"/>
          <p:cNvSpPr/>
          <p:nvPr/>
        </p:nvSpPr>
        <p:spPr>
          <a:xfrm>
            <a:off x="1948101" y="4194453"/>
            <a:ext cx="6487478" cy="323850"/>
          </a:xfrm>
          <a:prstGeom prst="rect">
            <a:avLst/>
          </a:prstGeom>
          <a:noFill/>
          <a:ln/>
        </p:spPr>
        <p:txBody>
          <a:bodyPr wrap="none" lIns="0" tIns="0" rIns="0" bIns="0" rtlCol="0" anchor="t"/>
          <a:lstStyle/>
          <a:p>
            <a:pPr marL="0" indent="0" algn="l">
              <a:lnSpc>
                <a:spcPts val="2550"/>
              </a:lnSpc>
              <a:buNone/>
            </a:pPr>
            <a:r>
              <a:rPr lang="en-US" sz="1550" dirty="0">
                <a:solidFill>
                  <a:srgbClr val="49495A"/>
                </a:solidFill>
                <a:latin typeface="Open Sans" pitchFamily="34" charset="0"/>
                <a:ea typeface="Open Sans" pitchFamily="34" charset="-122"/>
                <a:cs typeface="Open Sans" pitchFamily="34" charset="-120"/>
              </a:rPr>
              <a:t>Fine-tune RobertaForSequenceClassification model with the dataset.</a:t>
            </a:r>
            <a:endParaRPr lang="en-US" sz="1550" dirty="0"/>
          </a:p>
        </p:txBody>
      </p:sp>
      <p:sp>
        <p:nvSpPr>
          <p:cNvPr id="15" name="Shape 12"/>
          <p:cNvSpPr/>
          <p:nvPr/>
        </p:nvSpPr>
        <p:spPr>
          <a:xfrm>
            <a:off x="1140916" y="5366980"/>
            <a:ext cx="607219" cy="22860"/>
          </a:xfrm>
          <a:prstGeom prst="roundRect">
            <a:avLst>
              <a:gd name="adj" fmla="val 132813"/>
            </a:avLst>
          </a:prstGeom>
          <a:solidFill>
            <a:srgbClr val="D0CED9"/>
          </a:solidFill>
          <a:ln/>
        </p:spPr>
      </p:sp>
      <p:sp>
        <p:nvSpPr>
          <p:cNvPr id="16" name="Shape 13"/>
          <p:cNvSpPr/>
          <p:nvPr/>
        </p:nvSpPr>
        <p:spPr>
          <a:xfrm>
            <a:off x="708362" y="5150763"/>
            <a:ext cx="455414" cy="455414"/>
          </a:xfrm>
          <a:prstGeom prst="roundRect">
            <a:avLst>
              <a:gd name="adj" fmla="val 6667"/>
            </a:avLst>
          </a:prstGeom>
          <a:solidFill>
            <a:srgbClr val="EAE8F3"/>
          </a:solidFill>
          <a:ln/>
        </p:spPr>
      </p:sp>
      <p:sp>
        <p:nvSpPr>
          <p:cNvPr id="17" name="Text 14"/>
          <p:cNvSpPr/>
          <p:nvPr/>
        </p:nvSpPr>
        <p:spPr>
          <a:xfrm>
            <a:off x="784205" y="5188684"/>
            <a:ext cx="303609" cy="379452"/>
          </a:xfrm>
          <a:prstGeom prst="rect">
            <a:avLst/>
          </a:prstGeom>
          <a:noFill/>
          <a:ln/>
        </p:spPr>
        <p:txBody>
          <a:bodyPr wrap="none" lIns="0" tIns="0" rIns="0" bIns="0" rtlCol="0" anchor="t"/>
          <a:lstStyle/>
          <a:p>
            <a:pPr marL="0" indent="0" algn="ctr">
              <a:lnSpc>
                <a:spcPts val="2350"/>
              </a:lnSpc>
              <a:buNone/>
            </a:pPr>
            <a:r>
              <a:rPr lang="en-US" sz="2350" dirty="0">
                <a:solidFill>
                  <a:srgbClr val="49495A"/>
                </a:solidFill>
                <a:latin typeface="Libre Baskerville" pitchFamily="34" charset="0"/>
                <a:ea typeface="Libre Baskerville" pitchFamily="34" charset="-122"/>
                <a:cs typeface="Libre Baskerville" pitchFamily="34" charset="-120"/>
              </a:rPr>
              <a:t>3</a:t>
            </a:r>
            <a:endParaRPr lang="en-US" sz="2350" dirty="0"/>
          </a:p>
        </p:txBody>
      </p:sp>
      <p:sp>
        <p:nvSpPr>
          <p:cNvPr id="18" name="Text 15"/>
          <p:cNvSpPr/>
          <p:nvPr/>
        </p:nvSpPr>
        <p:spPr>
          <a:xfrm>
            <a:off x="1948101" y="5125522"/>
            <a:ext cx="2530078" cy="316230"/>
          </a:xfrm>
          <a:prstGeom prst="rect">
            <a:avLst/>
          </a:prstGeom>
          <a:noFill/>
          <a:ln/>
        </p:spPr>
        <p:txBody>
          <a:bodyPr wrap="none" lIns="0" tIns="0" rIns="0" bIns="0" rtlCol="0" anchor="t"/>
          <a:lstStyle/>
          <a:p>
            <a:pPr marL="0" indent="0" algn="l">
              <a:lnSpc>
                <a:spcPts val="2450"/>
              </a:lnSpc>
              <a:buNone/>
            </a:pPr>
            <a:r>
              <a:rPr lang="en-US" sz="1950" dirty="0">
                <a:solidFill>
                  <a:srgbClr val="49495A"/>
                </a:solidFill>
                <a:latin typeface="Libre Baskerville" pitchFamily="34" charset="0"/>
                <a:ea typeface="Libre Baskerville" pitchFamily="34" charset="-122"/>
                <a:cs typeface="Libre Baskerville" pitchFamily="34" charset="-120"/>
              </a:rPr>
              <a:t>Training</a:t>
            </a:r>
            <a:endParaRPr lang="en-US" sz="1950" dirty="0"/>
          </a:p>
        </p:txBody>
      </p:sp>
      <p:sp>
        <p:nvSpPr>
          <p:cNvPr id="19" name="Text 16"/>
          <p:cNvSpPr/>
          <p:nvPr/>
        </p:nvSpPr>
        <p:spPr>
          <a:xfrm>
            <a:off x="1948101" y="5563195"/>
            <a:ext cx="6487478" cy="323850"/>
          </a:xfrm>
          <a:prstGeom prst="rect">
            <a:avLst/>
          </a:prstGeom>
          <a:noFill/>
          <a:ln/>
        </p:spPr>
        <p:txBody>
          <a:bodyPr wrap="none" lIns="0" tIns="0" rIns="0" bIns="0" rtlCol="0" anchor="t"/>
          <a:lstStyle/>
          <a:p>
            <a:pPr marL="0" indent="0" algn="l">
              <a:lnSpc>
                <a:spcPts val="2550"/>
              </a:lnSpc>
              <a:buNone/>
            </a:pPr>
            <a:r>
              <a:rPr lang="en-US" sz="1550" dirty="0">
                <a:solidFill>
                  <a:srgbClr val="49495A"/>
                </a:solidFill>
                <a:latin typeface="Open Sans" pitchFamily="34" charset="0"/>
                <a:ea typeface="Open Sans" pitchFamily="34" charset="-122"/>
                <a:cs typeface="Open Sans" pitchFamily="34" charset="-120"/>
              </a:rPr>
              <a:t>Train model using the Trainer class with defined hyperparameters.</a:t>
            </a:r>
            <a:endParaRPr lang="en-US" sz="1550" dirty="0"/>
          </a:p>
        </p:txBody>
      </p:sp>
      <p:sp>
        <p:nvSpPr>
          <p:cNvPr id="20" name="Text 17"/>
          <p:cNvSpPr/>
          <p:nvPr/>
        </p:nvSpPr>
        <p:spPr>
          <a:xfrm>
            <a:off x="708422" y="6317099"/>
            <a:ext cx="7727156" cy="1295400"/>
          </a:xfrm>
          <a:prstGeom prst="rect">
            <a:avLst/>
          </a:prstGeom>
          <a:noFill/>
          <a:ln/>
        </p:spPr>
        <p:txBody>
          <a:bodyPr wrap="square" lIns="0" tIns="0" rIns="0" bIns="0" rtlCol="0" anchor="t"/>
          <a:lstStyle/>
          <a:p>
            <a:pPr marL="0" indent="0" algn="l">
              <a:lnSpc>
                <a:spcPts val="2550"/>
              </a:lnSpc>
              <a:buNone/>
            </a:pPr>
            <a:r>
              <a:rPr lang="en-US" sz="1550" dirty="0">
                <a:solidFill>
                  <a:srgbClr val="49495A"/>
                </a:solidFill>
                <a:latin typeface="Open Sans" pitchFamily="34" charset="0"/>
                <a:ea typeface="Open Sans" pitchFamily="34" charset="-122"/>
                <a:cs typeface="Open Sans" pitchFamily="34" charset="-120"/>
              </a:rPr>
              <a:t>The dataset is loaded into a Hugging Face Dataset and tokenized. The RobertaForSequenceClassification model is fine-tuned with the dataset. The model is trained using the Trainer class with defined hyperparameters such as batch size and epochs.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909298"/>
            <a:ext cx="9725977" cy="708779"/>
          </a:xfrm>
          <a:prstGeom prst="rect">
            <a:avLst/>
          </a:prstGeom>
          <a:noFill/>
          <a:ln/>
        </p:spPr>
        <p:txBody>
          <a:bodyPr wrap="none" lIns="0" tIns="0" rIns="0" bIns="0" rtlCol="0" anchor="t"/>
          <a:lstStyle/>
          <a:p>
            <a:pPr marL="0" indent="0" algn="l">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Bug Detection and Fixing Process</a:t>
            </a:r>
            <a:endParaRPr lang="en-US" sz="4450" dirty="0"/>
          </a:p>
        </p:txBody>
      </p:sp>
      <p:pic>
        <p:nvPicPr>
          <p:cNvPr id="4" name="Image 1" descr="preencoded.png"/>
          <p:cNvPicPr>
            <a:picLocks noChangeAspect="1"/>
          </p:cNvPicPr>
          <p:nvPr/>
        </p:nvPicPr>
        <p:blipFill>
          <a:blip r:embed="rId4"/>
          <a:stretch>
            <a:fillRect/>
          </a:stretch>
        </p:blipFill>
        <p:spPr>
          <a:xfrm>
            <a:off x="793790" y="4997887"/>
            <a:ext cx="566976" cy="566976"/>
          </a:xfrm>
          <a:prstGeom prst="rect">
            <a:avLst/>
          </a:prstGeom>
        </p:spPr>
      </p:pic>
      <p:sp>
        <p:nvSpPr>
          <p:cNvPr id="5" name="Text 1"/>
          <p:cNvSpPr/>
          <p:nvPr/>
        </p:nvSpPr>
        <p:spPr>
          <a:xfrm>
            <a:off x="1587579" y="495823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Bug Detection</a:t>
            </a:r>
            <a:endParaRPr lang="en-US" sz="2200" dirty="0"/>
          </a:p>
        </p:txBody>
      </p:sp>
      <p:sp>
        <p:nvSpPr>
          <p:cNvPr id="6" name="Text 2"/>
          <p:cNvSpPr/>
          <p:nvPr/>
        </p:nvSpPr>
        <p:spPr>
          <a:xfrm>
            <a:off x="1587579" y="5448657"/>
            <a:ext cx="5557480" cy="362903"/>
          </a:xfrm>
          <a:prstGeom prst="rect">
            <a:avLst/>
          </a:prstGeom>
          <a:noFill/>
          <a:ln/>
        </p:spPr>
        <p:txBody>
          <a:bodyPr wrap="non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Classify code snippets using the trained model.</a:t>
            </a:r>
            <a:endParaRPr lang="en-US" sz="1750" dirty="0"/>
          </a:p>
        </p:txBody>
      </p:sp>
      <p:pic>
        <p:nvPicPr>
          <p:cNvPr id="7" name="Image 2" descr="preencoded.png"/>
          <p:cNvPicPr>
            <a:picLocks noChangeAspect="1"/>
          </p:cNvPicPr>
          <p:nvPr/>
        </p:nvPicPr>
        <p:blipFill>
          <a:blip r:embed="rId5"/>
          <a:stretch>
            <a:fillRect/>
          </a:stretch>
        </p:blipFill>
        <p:spPr>
          <a:xfrm>
            <a:off x="7485221" y="4997887"/>
            <a:ext cx="566976" cy="566976"/>
          </a:xfrm>
          <a:prstGeom prst="rect">
            <a:avLst/>
          </a:prstGeom>
        </p:spPr>
      </p:pic>
      <p:sp>
        <p:nvSpPr>
          <p:cNvPr id="8" name="Text 3"/>
          <p:cNvSpPr/>
          <p:nvPr/>
        </p:nvSpPr>
        <p:spPr>
          <a:xfrm>
            <a:off x="8279011" y="495823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Bug Fixing</a:t>
            </a:r>
            <a:endParaRPr lang="en-US" sz="2200" dirty="0"/>
          </a:p>
        </p:txBody>
      </p:sp>
      <p:sp>
        <p:nvSpPr>
          <p:cNvPr id="9" name="Text 4"/>
          <p:cNvSpPr/>
          <p:nvPr/>
        </p:nvSpPr>
        <p:spPr>
          <a:xfrm>
            <a:off x="8279011" y="5448657"/>
            <a:ext cx="5557599" cy="362903"/>
          </a:xfrm>
          <a:prstGeom prst="rect">
            <a:avLst/>
          </a:prstGeom>
          <a:noFill/>
          <a:ln/>
        </p:spPr>
        <p:txBody>
          <a:bodyPr wrap="non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Replace occurrences of "bug" with "fix".</a:t>
            </a:r>
            <a:endParaRPr lang="en-US" sz="1750" dirty="0"/>
          </a:p>
        </p:txBody>
      </p:sp>
      <p:sp>
        <p:nvSpPr>
          <p:cNvPr id="10" name="Text 5"/>
          <p:cNvSpPr/>
          <p:nvPr/>
        </p:nvSpPr>
        <p:spPr>
          <a:xfrm>
            <a:off x="793790" y="6066711"/>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The trained model is used to classify code snippets as containing a bug or not. Code snippets are tokenized and passed through the model to predict a label. A placeholder function replaces occurrences of the word "bug" with "fix" as a simplified approach.</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666" y="771168"/>
            <a:ext cx="7626667" cy="1354931"/>
          </a:xfrm>
          <a:prstGeom prst="rect">
            <a:avLst/>
          </a:prstGeom>
          <a:noFill/>
          <a:ln/>
        </p:spPr>
        <p:txBody>
          <a:bodyPr wrap="square" lIns="0" tIns="0" rIns="0" bIns="0" rtlCol="0" anchor="t"/>
          <a:lstStyle/>
          <a:p>
            <a:pPr marL="0" indent="0" algn="l">
              <a:lnSpc>
                <a:spcPts val="5300"/>
              </a:lnSpc>
              <a:buNone/>
            </a:pPr>
            <a:r>
              <a:rPr lang="en-US" sz="4250" dirty="0">
                <a:solidFill>
                  <a:srgbClr val="403CCF"/>
                </a:solidFill>
                <a:latin typeface="Libre Baskerville" pitchFamily="34" charset="0"/>
                <a:ea typeface="Libre Baskerville" pitchFamily="34" charset="-122"/>
                <a:cs typeface="Libre Baskerville" pitchFamily="34" charset="-120"/>
              </a:rPr>
              <a:t>Expected Output and Future Enhancements</a:t>
            </a:r>
            <a:endParaRPr lang="en-US" sz="4250" dirty="0"/>
          </a:p>
        </p:txBody>
      </p:sp>
      <p:sp>
        <p:nvSpPr>
          <p:cNvPr id="4" name="Shape 1"/>
          <p:cNvSpPr/>
          <p:nvPr/>
        </p:nvSpPr>
        <p:spPr>
          <a:xfrm>
            <a:off x="758666" y="2695099"/>
            <a:ext cx="487680" cy="487680"/>
          </a:xfrm>
          <a:prstGeom prst="roundRect">
            <a:avLst>
              <a:gd name="adj" fmla="val 6668"/>
            </a:avLst>
          </a:prstGeom>
          <a:solidFill>
            <a:srgbClr val="EAE8F3"/>
          </a:solidFill>
          <a:ln/>
        </p:spPr>
      </p:sp>
      <p:sp>
        <p:nvSpPr>
          <p:cNvPr id="5" name="Text 2"/>
          <p:cNvSpPr/>
          <p:nvPr/>
        </p:nvSpPr>
        <p:spPr>
          <a:xfrm>
            <a:off x="1463040" y="2695099"/>
            <a:ext cx="2709863" cy="338733"/>
          </a:xfrm>
          <a:prstGeom prst="rect">
            <a:avLst/>
          </a:prstGeom>
          <a:noFill/>
          <a:ln/>
        </p:spPr>
        <p:txBody>
          <a:bodyPr wrap="none" lIns="0" tIns="0" rIns="0" bIns="0" rtlCol="0" anchor="t"/>
          <a:lstStyle/>
          <a:p>
            <a:pPr marL="0" indent="0" algn="l">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Bug Detected</a:t>
            </a:r>
            <a:endParaRPr lang="en-US" sz="2100" dirty="0"/>
          </a:p>
        </p:txBody>
      </p:sp>
      <p:sp>
        <p:nvSpPr>
          <p:cNvPr id="6" name="Text 3"/>
          <p:cNvSpPr/>
          <p:nvPr/>
        </p:nvSpPr>
        <p:spPr>
          <a:xfrm>
            <a:off x="1463040" y="3163848"/>
            <a:ext cx="3000613" cy="1040487"/>
          </a:xfrm>
          <a:prstGeom prst="rect">
            <a:avLst/>
          </a:prstGeom>
          <a:noFill/>
          <a:ln/>
        </p:spPr>
        <p:txBody>
          <a:bodyPr wrap="square" lIns="0" tIns="0" rIns="0" bIns="0" rtlCol="0" anchor="t"/>
          <a:lstStyle/>
          <a:p>
            <a:pPr marL="0" indent="0" algn="l">
              <a:lnSpc>
                <a:spcPts val="2700"/>
              </a:lnSpc>
              <a:buNone/>
            </a:pPr>
            <a:r>
              <a:rPr lang="en-US" sz="1700" dirty="0">
                <a:solidFill>
                  <a:srgbClr val="49495A"/>
                </a:solidFill>
                <a:latin typeface="Open Sans" pitchFamily="34" charset="0"/>
                <a:ea typeface="Open Sans" pitchFamily="34" charset="-122"/>
                <a:cs typeface="Open Sans" pitchFamily="34" charset="-120"/>
              </a:rPr>
              <a:t>Script prints "Bug detected!" and attempts to generate a corrected version.</a:t>
            </a:r>
            <a:endParaRPr lang="en-US" sz="1700" dirty="0"/>
          </a:p>
        </p:txBody>
      </p:sp>
      <p:sp>
        <p:nvSpPr>
          <p:cNvPr id="7" name="Shape 4"/>
          <p:cNvSpPr/>
          <p:nvPr/>
        </p:nvSpPr>
        <p:spPr>
          <a:xfrm>
            <a:off x="4680347" y="2695099"/>
            <a:ext cx="487680" cy="487680"/>
          </a:xfrm>
          <a:prstGeom prst="roundRect">
            <a:avLst>
              <a:gd name="adj" fmla="val 6668"/>
            </a:avLst>
          </a:prstGeom>
          <a:solidFill>
            <a:srgbClr val="EAE8F3"/>
          </a:solidFill>
          <a:ln/>
        </p:spPr>
      </p:sp>
      <p:sp>
        <p:nvSpPr>
          <p:cNvPr id="8" name="Text 5"/>
          <p:cNvSpPr/>
          <p:nvPr/>
        </p:nvSpPr>
        <p:spPr>
          <a:xfrm>
            <a:off x="5384721" y="2695099"/>
            <a:ext cx="2709863" cy="338733"/>
          </a:xfrm>
          <a:prstGeom prst="rect">
            <a:avLst/>
          </a:prstGeom>
          <a:noFill/>
          <a:ln/>
        </p:spPr>
        <p:txBody>
          <a:bodyPr wrap="none" lIns="0" tIns="0" rIns="0" bIns="0" rtlCol="0" anchor="t"/>
          <a:lstStyle/>
          <a:p>
            <a:pPr marL="0" indent="0" algn="l">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No Bug Detected</a:t>
            </a:r>
            <a:endParaRPr lang="en-US" sz="2100" dirty="0"/>
          </a:p>
        </p:txBody>
      </p:sp>
      <p:sp>
        <p:nvSpPr>
          <p:cNvPr id="9" name="Text 6"/>
          <p:cNvSpPr/>
          <p:nvPr/>
        </p:nvSpPr>
        <p:spPr>
          <a:xfrm>
            <a:off x="5384721" y="3163848"/>
            <a:ext cx="3000613" cy="693658"/>
          </a:xfrm>
          <a:prstGeom prst="rect">
            <a:avLst/>
          </a:prstGeom>
          <a:noFill/>
          <a:ln/>
        </p:spPr>
        <p:txBody>
          <a:bodyPr wrap="square" lIns="0" tIns="0" rIns="0" bIns="0" rtlCol="0" anchor="t"/>
          <a:lstStyle/>
          <a:p>
            <a:pPr marL="0" indent="0" algn="l">
              <a:lnSpc>
                <a:spcPts val="2700"/>
              </a:lnSpc>
              <a:buNone/>
            </a:pPr>
            <a:r>
              <a:rPr lang="en-US" sz="1700" dirty="0">
                <a:solidFill>
                  <a:srgbClr val="49495A"/>
                </a:solidFill>
                <a:latin typeface="Open Sans" pitchFamily="34" charset="0"/>
                <a:ea typeface="Open Sans" pitchFamily="34" charset="-122"/>
                <a:cs typeface="Open Sans" pitchFamily="34" charset="-120"/>
              </a:rPr>
              <a:t>Script prints "No bug detected."</a:t>
            </a:r>
            <a:endParaRPr lang="en-US" sz="1700" dirty="0"/>
          </a:p>
        </p:txBody>
      </p:sp>
      <p:sp>
        <p:nvSpPr>
          <p:cNvPr id="10" name="Shape 7"/>
          <p:cNvSpPr/>
          <p:nvPr/>
        </p:nvSpPr>
        <p:spPr>
          <a:xfrm>
            <a:off x="758666" y="4664869"/>
            <a:ext cx="487680" cy="487680"/>
          </a:xfrm>
          <a:prstGeom prst="roundRect">
            <a:avLst>
              <a:gd name="adj" fmla="val 6668"/>
            </a:avLst>
          </a:prstGeom>
          <a:solidFill>
            <a:srgbClr val="EAE8F3"/>
          </a:solidFill>
          <a:ln/>
        </p:spPr>
      </p:sp>
      <p:sp>
        <p:nvSpPr>
          <p:cNvPr id="11" name="Text 8"/>
          <p:cNvSpPr/>
          <p:nvPr/>
        </p:nvSpPr>
        <p:spPr>
          <a:xfrm>
            <a:off x="1463040" y="4664869"/>
            <a:ext cx="3005852" cy="338733"/>
          </a:xfrm>
          <a:prstGeom prst="rect">
            <a:avLst/>
          </a:prstGeom>
          <a:noFill/>
          <a:ln/>
        </p:spPr>
        <p:txBody>
          <a:bodyPr wrap="none" lIns="0" tIns="0" rIns="0" bIns="0" rtlCol="0" anchor="t"/>
          <a:lstStyle/>
          <a:p>
            <a:pPr marL="0" indent="0" algn="l">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Improve Fixing Logic</a:t>
            </a:r>
            <a:endParaRPr lang="en-US" sz="2100" dirty="0"/>
          </a:p>
        </p:txBody>
      </p:sp>
      <p:sp>
        <p:nvSpPr>
          <p:cNvPr id="12" name="Text 9"/>
          <p:cNvSpPr/>
          <p:nvPr/>
        </p:nvSpPr>
        <p:spPr>
          <a:xfrm>
            <a:off x="1463040" y="5133618"/>
            <a:ext cx="6922294" cy="346829"/>
          </a:xfrm>
          <a:prstGeom prst="rect">
            <a:avLst/>
          </a:prstGeom>
          <a:noFill/>
          <a:ln/>
        </p:spPr>
        <p:txBody>
          <a:bodyPr wrap="none" lIns="0" tIns="0" rIns="0" bIns="0" rtlCol="0" anchor="t"/>
          <a:lstStyle/>
          <a:p>
            <a:pPr marL="0" indent="0" algn="l">
              <a:lnSpc>
                <a:spcPts val="2700"/>
              </a:lnSpc>
              <a:buNone/>
            </a:pPr>
            <a:r>
              <a:rPr lang="en-US" sz="1700" dirty="0">
                <a:solidFill>
                  <a:srgbClr val="49495A"/>
                </a:solidFill>
                <a:latin typeface="Open Sans" pitchFamily="34" charset="0"/>
                <a:ea typeface="Open Sans" pitchFamily="34" charset="-122"/>
                <a:cs typeface="Open Sans" pitchFamily="34" charset="-120"/>
              </a:rPr>
              <a:t>Use transformer-based code generation model.</a:t>
            </a:r>
            <a:endParaRPr lang="en-US" sz="1700" dirty="0"/>
          </a:p>
        </p:txBody>
      </p:sp>
      <p:sp>
        <p:nvSpPr>
          <p:cNvPr id="13" name="Text 10"/>
          <p:cNvSpPr/>
          <p:nvPr/>
        </p:nvSpPr>
        <p:spPr>
          <a:xfrm>
            <a:off x="758666" y="5724287"/>
            <a:ext cx="7626667" cy="1734145"/>
          </a:xfrm>
          <a:prstGeom prst="rect">
            <a:avLst/>
          </a:prstGeom>
          <a:noFill/>
          <a:ln/>
        </p:spPr>
        <p:txBody>
          <a:bodyPr wrap="square" lIns="0" tIns="0" rIns="0" bIns="0" rtlCol="0" anchor="t"/>
          <a:lstStyle/>
          <a:p>
            <a:pPr marL="0" indent="0" algn="l">
              <a:lnSpc>
                <a:spcPts val="2700"/>
              </a:lnSpc>
              <a:buNone/>
            </a:pPr>
            <a:r>
              <a:rPr lang="en-US" sz="1700" dirty="0">
                <a:solidFill>
                  <a:srgbClr val="49495A"/>
                </a:solidFill>
                <a:latin typeface="Open Sans" pitchFamily="34" charset="0"/>
                <a:ea typeface="Open Sans" pitchFamily="34" charset="-122"/>
                <a:cs typeface="Open Sans" pitchFamily="34" charset="-120"/>
              </a:rPr>
              <a:t>If a bug is detected, the script prints "Bug detected!" and attempts to generate a corrected version. If no bug is found, it prints "No bug detected." Future enhancements include improving bug-fixing logic using a transformer-based code generation model and enhancing the dataset with more labeled buggy and fixed code examples.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844510"/>
            <a:ext cx="11136630" cy="708779"/>
          </a:xfrm>
          <a:prstGeom prst="rect">
            <a:avLst/>
          </a:prstGeom>
          <a:noFill/>
          <a:ln/>
        </p:spPr>
        <p:txBody>
          <a:bodyPr wrap="none" lIns="0" tIns="0" rIns="0" bIns="0" rtlCol="0" anchor="t"/>
          <a:lstStyle/>
          <a:p>
            <a:pPr marL="0" indent="0" algn="l">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Future Enhancements and Conclusion</a:t>
            </a:r>
            <a:endParaRPr lang="en-US" sz="4450" dirty="0"/>
          </a:p>
        </p:txBody>
      </p:sp>
      <p:pic>
        <p:nvPicPr>
          <p:cNvPr id="3" name="Image 0" descr="preencoded.png"/>
          <p:cNvPicPr>
            <a:picLocks noChangeAspect="1"/>
          </p:cNvPicPr>
          <p:nvPr/>
        </p:nvPicPr>
        <p:blipFill>
          <a:blip r:embed="rId3"/>
          <a:stretch>
            <a:fillRect/>
          </a:stretch>
        </p:blipFill>
        <p:spPr>
          <a:xfrm>
            <a:off x="2978348" y="2006917"/>
            <a:ext cx="2152055" cy="1306949"/>
          </a:xfrm>
          <a:prstGeom prst="rect">
            <a:avLst/>
          </a:prstGeom>
        </p:spPr>
      </p:pic>
      <p:sp>
        <p:nvSpPr>
          <p:cNvPr id="4" name="Text 1"/>
          <p:cNvSpPr/>
          <p:nvPr/>
        </p:nvSpPr>
        <p:spPr>
          <a:xfrm>
            <a:off x="3894892" y="2622947"/>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49495A"/>
                </a:solidFill>
                <a:latin typeface="Libre Baskerville" pitchFamily="34" charset="0"/>
                <a:ea typeface="Libre Baskerville" pitchFamily="34" charset="-122"/>
                <a:cs typeface="Libre Baskerville" pitchFamily="34" charset="-120"/>
              </a:rPr>
              <a:t>1</a:t>
            </a:r>
            <a:endParaRPr lang="en-US" sz="2500" dirty="0"/>
          </a:p>
        </p:txBody>
      </p:sp>
      <p:sp>
        <p:nvSpPr>
          <p:cNvPr id="5" name="Text 2"/>
          <p:cNvSpPr/>
          <p:nvPr/>
        </p:nvSpPr>
        <p:spPr>
          <a:xfrm>
            <a:off x="5357217" y="22337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Real-time API</a:t>
            </a:r>
            <a:endParaRPr lang="en-US" sz="2200" dirty="0"/>
          </a:p>
        </p:txBody>
      </p:sp>
      <p:sp>
        <p:nvSpPr>
          <p:cNvPr id="6" name="Text 3"/>
          <p:cNvSpPr/>
          <p:nvPr/>
        </p:nvSpPr>
        <p:spPr>
          <a:xfrm>
            <a:off x="5357217" y="2724150"/>
            <a:ext cx="5797987" cy="362903"/>
          </a:xfrm>
          <a:prstGeom prst="rect">
            <a:avLst/>
          </a:prstGeom>
          <a:noFill/>
          <a:ln/>
        </p:spPr>
        <p:txBody>
          <a:bodyPr wrap="non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Deploy as an API for real-time bug detection and fixing.</a:t>
            </a:r>
            <a:endParaRPr lang="en-US" sz="1750" dirty="0"/>
          </a:p>
        </p:txBody>
      </p:sp>
      <p:sp>
        <p:nvSpPr>
          <p:cNvPr id="7" name="Shape 4"/>
          <p:cNvSpPr/>
          <p:nvPr/>
        </p:nvSpPr>
        <p:spPr>
          <a:xfrm>
            <a:off x="5187077" y="3326963"/>
            <a:ext cx="8592860" cy="15240"/>
          </a:xfrm>
          <a:prstGeom prst="roundRect">
            <a:avLst>
              <a:gd name="adj" fmla="val 223256"/>
            </a:avLst>
          </a:prstGeom>
          <a:solidFill>
            <a:srgbClr val="D0CED9"/>
          </a:solidFill>
          <a:ln/>
        </p:spPr>
      </p:sp>
      <p:pic>
        <p:nvPicPr>
          <p:cNvPr id="8" name="Image 1" descr="preencoded.png"/>
          <p:cNvPicPr>
            <a:picLocks noChangeAspect="1"/>
          </p:cNvPicPr>
          <p:nvPr/>
        </p:nvPicPr>
        <p:blipFill>
          <a:blip r:embed="rId4"/>
          <a:stretch>
            <a:fillRect/>
          </a:stretch>
        </p:blipFill>
        <p:spPr>
          <a:xfrm>
            <a:off x="1902381" y="3370540"/>
            <a:ext cx="4304109" cy="1306949"/>
          </a:xfrm>
          <a:prstGeom prst="rect">
            <a:avLst/>
          </a:prstGeom>
        </p:spPr>
      </p:pic>
      <p:sp>
        <p:nvSpPr>
          <p:cNvPr id="9" name="Text 5"/>
          <p:cNvSpPr/>
          <p:nvPr/>
        </p:nvSpPr>
        <p:spPr>
          <a:xfrm>
            <a:off x="3894892" y="3824645"/>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49495A"/>
                </a:solidFill>
                <a:latin typeface="Libre Baskerville" pitchFamily="34" charset="0"/>
                <a:ea typeface="Libre Baskerville" pitchFamily="34" charset="-122"/>
                <a:cs typeface="Libre Baskerville" pitchFamily="34" charset="-120"/>
              </a:rPr>
              <a:t>2</a:t>
            </a:r>
            <a:endParaRPr lang="en-US" sz="2500" dirty="0"/>
          </a:p>
        </p:txBody>
      </p:sp>
      <p:sp>
        <p:nvSpPr>
          <p:cNvPr id="10" name="Text 6"/>
          <p:cNvSpPr/>
          <p:nvPr/>
        </p:nvSpPr>
        <p:spPr>
          <a:xfrm>
            <a:off x="6433304" y="359735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Enhanced Dataset</a:t>
            </a:r>
            <a:endParaRPr lang="en-US" sz="2200" dirty="0"/>
          </a:p>
        </p:txBody>
      </p:sp>
      <p:sp>
        <p:nvSpPr>
          <p:cNvPr id="11" name="Text 7"/>
          <p:cNvSpPr/>
          <p:nvPr/>
        </p:nvSpPr>
        <p:spPr>
          <a:xfrm>
            <a:off x="6433304" y="4087773"/>
            <a:ext cx="5420678" cy="362903"/>
          </a:xfrm>
          <a:prstGeom prst="rect">
            <a:avLst/>
          </a:prstGeom>
          <a:noFill/>
          <a:ln/>
        </p:spPr>
        <p:txBody>
          <a:bodyPr wrap="non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Enhance dataset with more labeled code examples.</a:t>
            </a:r>
            <a:endParaRPr lang="en-US" sz="1750" dirty="0"/>
          </a:p>
        </p:txBody>
      </p:sp>
      <p:sp>
        <p:nvSpPr>
          <p:cNvPr id="12" name="Shape 8"/>
          <p:cNvSpPr/>
          <p:nvPr/>
        </p:nvSpPr>
        <p:spPr>
          <a:xfrm>
            <a:off x="6263164" y="4690586"/>
            <a:ext cx="7516773" cy="15240"/>
          </a:xfrm>
          <a:prstGeom prst="roundRect">
            <a:avLst>
              <a:gd name="adj" fmla="val 223256"/>
            </a:avLst>
          </a:prstGeom>
          <a:solidFill>
            <a:srgbClr val="D0CED9"/>
          </a:solidFill>
          <a:ln/>
        </p:spPr>
      </p:sp>
      <p:pic>
        <p:nvPicPr>
          <p:cNvPr id="13" name="Image 2" descr="preencoded.png"/>
          <p:cNvPicPr>
            <a:picLocks noChangeAspect="1"/>
          </p:cNvPicPr>
          <p:nvPr/>
        </p:nvPicPr>
        <p:blipFill>
          <a:blip r:embed="rId5"/>
          <a:stretch>
            <a:fillRect/>
          </a:stretch>
        </p:blipFill>
        <p:spPr>
          <a:xfrm>
            <a:off x="826294" y="4734163"/>
            <a:ext cx="6456164" cy="1306949"/>
          </a:xfrm>
          <a:prstGeom prst="rect">
            <a:avLst/>
          </a:prstGeom>
        </p:spPr>
      </p:pic>
      <p:sp>
        <p:nvSpPr>
          <p:cNvPr id="14" name="Text 9"/>
          <p:cNvSpPr/>
          <p:nvPr/>
        </p:nvSpPr>
        <p:spPr>
          <a:xfrm>
            <a:off x="3894773" y="5188268"/>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49495A"/>
                </a:solidFill>
                <a:latin typeface="Libre Baskerville" pitchFamily="34" charset="0"/>
                <a:ea typeface="Libre Baskerville" pitchFamily="34" charset="-122"/>
                <a:cs typeface="Libre Baskerville" pitchFamily="34" charset="-120"/>
              </a:rPr>
              <a:t>3</a:t>
            </a:r>
            <a:endParaRPr lang="en-US" sz="2500" dirty="0"/>
          </a:p>
        </p:txBody>
      </p:sp>
      <p:sp>
        <p:nvSpPr>
          <p:cNvPr id="15" name="Text 10"/>
          <p:cNvSpPr/>
          <p:nvPr/>
        </p:nvSpPr>
        <p:spPr>
          <a:xfrm>
            <a:off x="7509272" y="49609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Improved Logic</a:t>
            </a:r>
            <a:endParaRPr lang="en-US" sz="2200" dirty="0"/>
          </a:p>
        </p:txBody>
      </p:sp>
      <p:sp>
        <p:nvSpPr>
          <p:cNvPr id="16" name="Text 11"/>
          <p:cNvSpPr/>
          <p:nvPr/>
        </p:nvSpPr>
        <p:spPr>
          <a:xfrm>
            <a:off x="7509272" y="5451396"/>
            <a:ext cx="4989314" cy="362903"/>
          </a:xfrm>
          <a:prstGeom prst="rect">
            <a:avLst/>
          </a:prstGeom>
          <a:noFill/>
          <a:ln/>
        </p:spPr>
        <p:txBody>
          <a:bodyPr wrap="non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Improve bug-fixing logic using code generation.</a:t>
            </a:r>
            <a:endParaRPr lang="en-US" sz="1750" dirty="0"/>
          </a:p>
        </p:txBody>
      </p:sp>
      <p:sp>
        <p:nvSpPr>
          <p:cNvPr id="17" name="Text 12"/>
          <p:cNvSpPr/>
          <p:nvPr/>
        </p:nvSpPr>
        <p:spPr>
          <a:xfrm>
            <a:off x="793790" y="6296263"/>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Future enhancements include deploying the system as an API for real-time bug detection and fixing. The dataset can be enhanced with more labeled buggy and fixed code examples. The bug-fixing logic can be improved using a transformer-based code generation model.</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63E4B-7324-B3CA-08BC-5F8160D015F8}"/>
              </a:ext>
            </a:extLst>
          </p:cNvPr>
          <p:cNvSpPr>
            <a:spLocks noGrp="1"/>
          </p:cNvSpPr>
          <p:nvPr>
            <p:ph type="title"/>
          </p:nvPr>
        </p:nvSpPr>
        <p:spPr>
          <a:xfrm>
            <a:off x="1005840" y="2791058"/>
            <a:ext cx="12618720" cy="1590676"/>
          </a:xfrm>
        </p:spPr>
        <p:txBody>
          <a:bodyPr>
            <a:normAutofit fontScale="90000"/>
          </a:bodyPr>
          <a:lstStyle/>
          <a:p>
            <a:pPr algn="ctr"/>
            <a:r>
              <a:rPr lang="en-US" sz="115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Thank you</a:t>
            </a:r>
            <a:endParaRPr lang="en-IN" sz="115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33558178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TotalTime>
  <Words>615</Words>
  <Application>Microsoft Office PowerPoint</Application>
  <PresentationFormat>Custom</PresentationFormat>
  <Paragraphs>75</Paragraphs>
  <Slides>9</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Calibri</vt:lpstr>
      <vt:lpstr>Libre Baskerville</vt:lpstr>
      <vt:lpstr>Calibri Light</vt:lpstr>
      <vt:lpstr>Open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Sneha Das</cp:lastModifiedBy>
  <cp:revision>3</cp:revision>
  <dcterms:created xsi:type="dcterms:W3CDTF">2025-03-28T14:24:07Z</dcterms:created>
  <dcterms:modified xsi:type="dcterms:W3CDTF">2025-04-04T15:02:46Z</dcterms:modified>
</cp:coreProperties>
</file>